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Roboto" panose="02000000000000000000" pitchFamily="2" charset="0"/>
      <p:regular r:id="rId19"/>
      <p:bold r:id="rId20"/>
    </p:embeddedFont>
    <p:embeddedFont>
      <p:font typeface="Roboto Bold" panose="02000000000000000000" pitchFamily="2" charset="0"/>
      <p:regular r:id="rId21"/>
      <p:bold r:id="rId22"/>
    </p:embeddedFont>
    <p:embeddedFont>
      <p:font typeface="Roboto Slab" pitchFamily="2" charset="0"/>
      <p:regular r:id="rId23"/>
      <p:bold r:id="rId24"/>
    </p:embeddedFont>
    <p:embeddedFont>
      <p:font typeface="Roboto Slab Bold" pitchFamily="2"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18.10.2025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sp>
        <p:nvSpPr>
          <p:cNvPr id="8" name="TextBox 8"/>
          <p:cNvSpPr txBox="1"/>
          <p:nvPr/>
        </p:nvSpPr>
        <p:spPr>
          <a:xfrm>
            <a:off x="7850237" y="2051894"/>
            <a:ext cx="9445526" cy="1790997"/>
          </a:xfrm>
          <a:prstGeom prst="rect">
            <a:avLst/>
          </a:prstGeom>
        </p:spPr>
        <p:txBody>
          <a:bodyPr lIns="0" tIns="0" rIns="0" bIns="0" rtlCol="0" anchor="t">
            <a:spAutoFit/>
          </a:bodyPr>
          <a:lstStyle/>
          <a:p>
            <a:pPr algn="l">
              <a:lnSpc>
                <a:spcPts val="6937"/>
              </a:lnSpc>
            </a:pPr>
            <a:r>
              <a:rPr lang="en-US" sz="5562">
                <a:solidFill>
                  <a:srgbClr val="76B9FF"/>
                </a:solidFill>
                <a:latin typeface="Roboto Slab"/>
                <a:ea typeface="Roboto Slab"/>
                <a:cs typeface="Roboto Slab"/>
                <a:sym typeface="Roboto Slab"/>
              </a:rPr>
              <a:t>Face Recognition and Deepfake Detection</a:t>
            </a:r>
          </a:p>
        </p:txBody>
      </p:sp>
      <p:sp>
        <p:nvSpPr>
          <p:cNvPr id="9" name="TextBox 9"/>
          <p:cNvSpPr txBox="1"/>
          <p:nvPr/>
        </p:nvSpPr>
        <p:spPr>
          <a:xfrm>
            <a:off x="7850237" y="4172842"/>
            <a:ext cx="9445526" cy="1002506"/>
          </a:xfrm>
          <a:prstGeom prst="rect">
            <a:avLst/>
          </a:prstGeom>
        </p:spPr>
        <p:txBody>
          <a:bodyPr lIns="0" tIns="0" rIns="0" bIns="0" rtlCol="0" anchor="t">
            <a:spAutoFit/>
          </a:bodyPr>
          <a:lstStyle/>
          <a:p>
            <a:pPr algn="l">
              <a:lnSpc>
                <a:spcPts val="3562"/>
              </a:lnSpc>
            </a:pPr>
            <a:r>
              <a:rPr lang="en-US" sz="2187">
                <a:solidFill>
                  <a:srgbClr val="D6E5EF"/>
                </a:solidFill>
                <a:latin typeface="Roboto"/>
                <a:ea typeface="Roboto"/>
                <a:cs typeface="Roboto"/>
                <a:sym typeface="Roboto"/>
              </a:rPr>
              <a:t>Exploring the intersection of biometric identification and synthetic media authentication in the age of AI</a:t>
            </a:r>
          </a:p>
        </p:txBody>
      </p:sp>
      <p:sp>
        <p:nvSpPr>
          <p:cNvPr id="10" name="TextBox 10"/>
          <p:cNvSpPr txBox="1"/>
          <p:nvPr/>
        </p:nvSpPr>
        <p:spPr>
          <a:xfrm>
            <a:off x="7850237" y="5399037"/>
            <a:ext cx="9445526" cy="2817019"/>
          </a:xfrm>
          <a:prstGeom prst="rect">
            <a:avLst/>
          </a:prstGeom>
        </p:spPr>
        <p:txBody>
          <a:bodyPr lIns="0" tIns="0" rIns="0" bIns="0" rtlCol="0" anchor="t">
            <a:spAutoFit/>
          </a:bodyPr>
          <a:lstStyle/>
          <a:p>
            <a:pPr algn="l">
              <a:lnSpc>
                <a:spcPts val="3562"/>
              </a:lnSpc>
            </a:pPr>
            <a:r>
              <a:rPr lang="en-US" sz="2187" b="1">
                <a:solidFill>
                  <a:srgbClr val="D6E5EF"/>
                </a:solidFill>
                <a:latin typeface="Roboto Bold"/>
                <a:ea typeface="Roboto Bold"/>
                <a:cs typeface="Roboto Bold"/>
                <a:sym typeface="Roboto Bold"/>
              </a:rPr>
              <a:t>Face Recognition</a:t>
            </a:r>
            <a:r>
              <a:rPr lang="en-US" sz="2187">
                <a:solidFill>
                  <a:srgbClr val="D6E5EF"/>
                </a:solidFill>
                <a:latin typeface="Roboto"/>
                <a:ea typeface="Roboto"/>
                <a:cs typeface="Roboto"/>
                <a:sym typeface="Roboto"/>
              </a:rPr>
              <a:t> is a biometric technology that identifies or verifies a person's identity by analyzing facial features with high precision. </a:t>
            </a:r>
            <a:r>
              <a:rPr lang="en-US" sz="2187" b="1">
                <a:solidFill>
                  <a:srgbClr val="D6E5EF"/>
                </a:solidFill>
                <a:latin typeface="Roboto Bold"/>
                <a:ea typeface="Roboto Bold"/>
                <a:cs typeface="Roboto Bold"/>
                <a:sym typeface="Roboto Bold"/>
              </a:rPr>
              <a:t>Deepfakes</a:t>
            </a:r>
            <a:r>
              <a:rPr lang="en-US" sz="2187">
                <a:solidFill>
                  <a:srgbClr val="D6E5EF"/>
                </a:solidFill>
                <a:latin typeface="Roboto"/>
                <a:ea typeface="Roboto"/>
                <a:cs typeface="Roboto"/>
                <a:sym typeface="Roboto"/>
              </a:rPr>
              <a:t> are synthetic images and videos created using advanced AI techniques—such as Generative Adversarial Networks (GANs)—that realistically portray individuals saying or doing things they never actually did.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sp>
        <p:nvSpPr>
          <p:cNvPr id="8" name="TextBox 8"/>
          <p:cNvSpPr txBox="1"/>
          <p:nvPr/>
        </p:nvSpPr>
        <p:spPr>
          <a:xfrm>
            <a:off x="7850237" y="873621"/>
            <a:ext cx="9445526" cy="1338560"/>
          </a:xfrm>
          <a:prstGeom prst="rect">
            <a:avLst/>
          </a:prstGeom>
        </p:spPr>
        <p:txBody>
          <a:bodyPr lIns="0" tIns="0" rIns="0" bIns="0" rtlCol="0" anchor="t">
            <a:spAutoFit/>
          </a:bodyPr>
          <a:lstStyle/>
          <a:p>
            <a:pPr algn="l">
              <a:lnSpc>
                <a:spcPts val="5187"/>
              </a:lnSpc>
            </a:pPr>
            <a:r>
              <a:rPr lang="en-US" sz="4124">
                <a:solidFill>
                  <a:srgbClr val="76B9FF"/>
                </a:solidFill>
                <a:latin typeface="Roboto Slab"/>
                <a:ea typeface="Roboto Slab"/>
                <a:cs typeface="Roboto Slab"/>
                <a:sym typeface="Roboto Slab"/>
              </a:rPr>
              <a:t>Deepfake Detection Model Architecture</a:t>
            </a:r>
          </a:p>
        </p:txBody>
      </p:sp>
      <p:sp>
        <p:nvSpPr>
          <p:cNvPr id="9" name="TextBox 9"/>
          <p:cNvSpPr txBox="1"/>
          <p:nvPr/>
        </p:nvSpPr>
        <p:spPr>
          <a:xfrm>
            <a:off x="7850237" y="2454920"/>
            <a:ext cx="9445526" cy="416421"/>
          </a:xfrm>
          <a:prstGeom prst="rect">
            <a:avLst/>
          </a:prstGeom>
        </p:spPr>
        <p:txBody>
          <a:bodyPr lIns="0" tIns="0" rIns="0" bIns="0" rtlCol="0" anchor="t">
            <a:spAutoFit/>
          </a:bodyPr>
          <a:lstStyle/>
          <a:p>
            <a:pPr algn="l">
              <a:lnSpc>
                <a:spcPts val="2625"/>
              </a:lnSpc>
            </a:pPr>
            <a:r>
              <a:rPr lang="en-US" sz="1625">
                <a:solidFill>
                  <a:srgbClr val="D6E5EF"/>
                </a:solidFill>
                <a:latin typeface="Roboto"/>
                <a:ea typeface="Roboto"/>
                <a:cs typeface="Roboto"/>
                <a:sym typeface="Roboto"/>
              </a:rPr>
              <a:t>Leveraging temporal analysis to expose synthetic video inconsistencies.</a:t>
            </a:r>
          </a:p>
        </p:txBody>
      </p:sp>
      <p:grpSp>
        <p:nvGrpSpPr>
          <p:cNvPr id="10" name="Group 10"/>
          <p:cNvGrpSpPr/>
          <p:nvPr/>
        </p:nvGrpSpPr>
        <p:grpSpPr>
          <a:xfrm>
            <a:off x="7850237" y="3110507"/>
            <a:ext cx="9445526" cy="3130451"/>
            <a:chOff x="0" y="0"/>
            <a:chExt cx="12594035" cy="4173935"/>
          </a:xfrm>
        </p:grpSpPr>
        <p:sp>
          <p:nvSpPr>
            <p:cNvPr id="11" name="Freeform 11"/>
            <p:cNvSpPr/>
            <p:nvPr/>
          </p:nvSpPr>
          <p:spPr>
            <a:xfrm>
              <a:off x="0" y="0"/>
              <a:ext cx="12594082" cy="4173982"/>
            </a:xfrm>
            <a:custGeom>
              <a:avLst/>
              <a:gdLst/>
              <a:ahLst/>
              <a:cxnLst/>
              <a:rect l="l" t="t" r="r" b="b"/>
              <a:pathLst>
                <a:path w="12594082" h="4173982">
                  <a:moveTo>
                    <a:pt x="0" y="42545"/>
                  </a:moveTo>
                  <a:cubicBezTo>
                    <a:pt x="0" y="19050"/>
                    <a:pt x="19050" y="0"/>
                    <a:pt x="42545" y="0"/>
                  </a:cubicBezTo>
                  <a:lnTo>
                    <a:pt x="12551537" y="0"/>
                  </a:lnTo>
                  <a:cubicBezTo>
                    <a:pt x="12575032" y="0"/>
                    <a:pt x="12594082" y="19050"/>
                    <a:pt x="12594082" y="42545"/>
                  </a:cubicBezTo>
                  <a:lnTo>
                    <a:pt x="12594082" y="4131437"/>
                  </a:lnTo>
                  <a:cubicBezTo>
                    <a:pt x="12594082" y="4154932"/>
                    <a:pt x="12575032" y="4173982"/>
                    <a:pt x="12551537" y="4173982"/>
                  </a:cubicBezTo>
                  <a:lnTo>
                    <a:pt x="42545" y="4173982"/>
                  </a:lnTo>
                  <a:cubicBezTo>
                    <a:pt x="19050" y="4173982"/>
                    <a:pt x="0" y="4154932"/>
                    <a:pt x="0" y="4131437"/>
                  </a:cubicBezTo>
                  <a:close/>
                </a:path>
              </a:pathLst>
            </a:custGeom>
            <a:solidFill>
              <a:srgbClr val="3F4652"/>
            </a:solidFill>
          </p:spPr>
        </p:sp>
      </p:grpSp>
      <p:grpSp>
        <p:nvGrpSpPr>
          <p:cNvPr id="12" name="Group 12"/>
          <p:cNvGrpSpPr/>
          <p:nvPr/>
        </p:nvGrpSpPr>
        <p:grpSpPr>
          <a:xfrm>
            <a:off x="7850237" y="3110507"/>
            <a:ext cx="9445526" cy="1565225"/>
            <a:chOff x="0" y="0"/>
            <a:chExt cx="12594035" cy="2086967"/>
          </a:xfrm>
        </p:grpSpPr>
        <p:sp>
          <p:nvSpPr>
            <p:cNvPr id="13" name="Freeform 13"/>
            <p:cNvSpPr/>
            <p:nvPr/>
          </p:nvSpPr>
          <p:spPr>
            <a:xfrm>
              <a:off x="0" y="0"/>
              <a:ext cx="12594082" cy="2086991"/>
            </a:xfrm>
            <a:custGeom>
              <a:avLst/>
              <a:gdLst/>
              <a:ahLst/>
              <a:cxnLst/>
              <a:rect l="l" t="t" r="r" b="b"/>
              <a:pathLst>
                <a:path w="12594082" h="2086991">
                  <a:moveTo>
                    <a:pt x="0" y="42545"/>
                  </a:moveTo>
                  <a:cubicBezTo>
                    <a:pt x="0" y="19050"/>
                    <a:pt x="19050" y="0"/>
                    <a:pt x="42545" y="0"/>
                  </a:cubicBezTo>
                  <a:lnTo>
                    <a:pt x="12551537" y="0"/>
                  </a:lnTo>
                  <a:cubicBezTo>
                    <a:pt x="12575032" y="0"/>
                    <a:pt x="12594082" y="19050"/>
                    <a:pt x="12594082" y="42545"/>
                  </a:cubicBezTo>
                  <a:lnTo>
                    <a:pt x="12594082" y="2044446"/>
                  </a:lnTo>
                  <a:cubicBezTo>
                    <a:pt x="12594082" y="2067941"/>
                    <a:pt x="12575032" y="2086991"/>
                    <a:pt x="12551537" y="2086991"/>
                  </a:cubicBezTo>
                  <a:lnTo>
                    <a:pt x="42545" y="2086991"/>
                  </a:lnTo>
                  <a:cubicBezTo>
                    <a:pt x="19050" y="2086991"/>
                    <a:pt x="0" y="2067941"/>
                    <a:pt x="0" y="2044446"/>
                  </a:cubicBezTo>
                  <a:close/>
                </a:path>
              </a:pathLst>
            </a:custGeom>
            <a:solidFill>
              <a:srgbClr val="3F4652"/>
            </a:solidFill>
          </p:spPr>
        </p:sp>
      </p:grpSp>
      <p:sp>
        <p:nvSpPr>
          <p:cNvPr id="14" name="TextBox 14"/>
          <p:cNvSpPr txBox="1"/>
          <p:nvPr/>
        </p:nvSpPr>
        <p:spPr>
          <a:xfrm>
            <a:off x="8062764" y="3313510"/>
            <a:ext cx="2658070" cy="341709"/>
          </a:xfrm>
          <a:prstGeom prst="rect">
            <a:avLst/>
          </a:prstGeom>
        </p:spPr>
        <p:txBody>
          <a:bodyPr lIns="0" tIns="0" rIns="0" bIns="0" rtlCol="0" anchor="t">
            <a:spAutoFit/>
          </a:bodyPr>
          <a:lstStyle/>
          <a:p>
            <a:pPr algn="l">
              <a:lnSpc>
                <a:spcPts val="2562"/>
              </a:lnSpc>
            </a:pPr>
            <a:r>
              <a:rPr lang="en-US" sz="2062">
                <a:solidFill>
                  <a:srgbClr val="D6E5EF"/>
                </a:solidFill>
                <a:latin typeface="Roboto Slab"/>
                <a:ea typeface="Roboto Slab"/>
                <a:cs typeface="Roboto Slab"/>
                <a:sym typeface="Roboto Slab"/>
              </a:rPr>
              <a:t>CNN Pipeline</a:t>
            </a:r>
          </a:p>
        </p:txBody>
      </p:sp>
      <p:sp>
        <p:nvSpPr>
          <p:cNvPr id="15" name="TextBox 15"/>
          <p:cNvSpPr txBox="1"/>
          <p:nvPr/>
        </p:nvSpPr>
        <p:spPr>
          <a:xfrm>
            <a:off x="8062764" y="3706565"/>
            <a:ext cx="9020472" cy="756642"/>
          </a:xfrm>
          <a:prstGeom prst="rect">
            <a:avLst/>
          </a:prstGeom>
        </p:spPr>
        <p:txBody>
          <a:bodyPr lIns="0" tIns="0" rIns="0" bIns="0" rtlCol="0" anchor="t">
            <a:spAutoFit/>
          </a:bodyPr>
          <a:lstStyle/>
          <a:p>
            <a:pPr algn="l">
              <a:lnSpc>
                <a:spcPts val="2625"/>
              </a:lnSpc>
            </a:pPr>
            <a:r>
              <a:rPr lang="en-US" sz="1625">
                <a:solidFill>
                  <a:srgbClr val="D6E5EF"/>
                </a:solidFill>
                <a:latin typeface="Roboto"/>
                <a:ea typeface="Roboto"/>
                <a:cs typeface="Roboto"/>
                <a:sym typeface="Roboto"/>
              </a:rPr>
              <a:t>Extracts spatial features from individual video frames, learning facial appearance patterns and potential anomalies within static images.</a:t>
            </a:r>
          </a:p>
        </p:txBody>
      </p:sp>
      <p:grpSp>
        <p:nvGrpSpPr>
          <p:cNvPr id="16" name="Group 16"/>
          <p:cNvGrpSpPr/>
          <p:nvPr/>
        </p:nvGrpSpPr>
        <p:grpSpPr>
          <a:xfrm>
            <a:off x="7850237" y="4675734"/>
            <a:ext cx="9445526" cy="1565225"/>
            <a:chOff x="0" y="0"/>
            <a:chExt cx="12594035" cy="2086967"/>
          </a:xfrm>
        </p:grpSpPr>
        <p:sp>
          <p:nvSpPr>
            <p:cNvPr id="17" name="Freeform 17"/>
            <p:cNvSpPr/>
            <p:nvPr/>
          </p:nvSpPr>
          <p:spPr>
            <a:xfrm>
              <a:off x="0" y="0"/>
              <a:ext cx="12594082" cy="2086991"/>
            </a:xfrm>
            <a:custGeom>
              <a:avLst/>
              <a:gdLst/>
              <a:ahLst/>
              <a:cxnLst/>
              <a:rect l="l" t="t" r="r" b="b"/>
              <a:pathLst>
                <a:path w="12594082" h="2086991">
                  <a:moveTo>
                    <a:pt x="0" y="0"/>
                  </a:moveTo>
                  <a:lnTo>
                    <a:pt x="12594082" y="0"/>
                  </a:lnTo>
                  <a:lnTo>
                    <a:pt x="12594082" y="2086991"/>
                  </a:lnTo>
                  <a:lnTo>
                    <a:pt x="0" y="2086991"/>
                  </a:lnTo>
                  <a:close/>
                </a:path>
              </a:pathLst>
            </a:custGeom>
            <a:solidFill>
              <a:srgbClr val="3F4652"/>
            </a:solidFill>
          </p:spPr>
        </p:sp>
      </p:grpSp>
      <p:grpSp>
        <p:nvGrpSpPr>
          <p:cNvPr id="18" name="Group 18"/>
          <p:cNvGrpSpPr/>
          <p:nvPr/>
        </p:nvGrpSpPr>
        <p:grpSpPr>
          <a:xfrm>
            <a:off x="7850237" y="4675734"/>
            <a:ext cx="9445526" cy="28575"/>
            <a:chOff x="0" y="0"/>
            <a:chExt cx="12594035" cy="38100"/>
          </a:xfrm>
        </p:grpSpPr>
        <p:sp>
          <p:nvSpPr>
            <p:cNvPr id="19" name="Freeform 19"/>
            <p:cNvSpPr/>
            <p:nvPr/>
          </p:nvSpPr>
          <p:spPr>
            <a:xfrm>
              <a:off x="0" y="0"/>
              <a:ext cx="12594082" cy="38100"/>
            </a:xfrm>
            <a:custGeom>
              <a:avLst/>
              <a:gdLst/>
              <a:ahLst/>
              <a:cxnLst/>
              <a:rect l="l" t="t" r="r" b="b"/>
              <a:pathLst>
                <a:path w="12594082" h="38100">
                  <a:moveTo>
                    <a:pt x="0" y="19050"/>
                  </a:moveTo>
                  <a:cubicBezTo>
                    <a:pt x="0" y="8509"/>
                    <a:pt x="8509" y="0"/>
                    <a:pt x="19050" y="0"/>
                  </a:cubicBezTo>
                  <a:lnTo>
                    <a:pt x="12575032" y="0"/>
                  </a:lnTo>
                  <a:cubicBezTo>
                    <a:pt x="12585573" y="0"/>
                    <a:pt x="12594082" y="8509"/>
                    <a:pt x="12594082" y="19050"/>
                  </a:cubicBezTo>
                  <a:cubicBezTo>
                    <a:pt x="12594082" y="29591"/>
                    <a:pt x="12585573" y="38100"/>
                    <a:pt x="12575032" y="38100"/>
                  </a:cubicBezTo>
                  <a:lnTo>
                    <a:pt x="19050" y="38100"/>
                  </a:lnTo>
                  <a:cubicBezTo>
                    <a:pt x="8509" y="38100"/>
                    <a:pt x="0" y="29591"/>
                    <a:pt x="0" y="19050"/>
                  </a:cubicBezTo>
                  <a:close/>
                </a:path>
              </a:pathLst>
            </a:custGeom>
            <a:solidFill>
              <a:srgbClr val="585F6B"/>
            </a:solidFill>
          </p:spPr>
        </p:sp>
      </p:grpSp>
      <p:sp>
        <p:nvSpPr>
          <p:cNvPr id="20" name="TextBox 20"/>
          <p:cNvSpPr txBox="1"/>
          <p:nvPr/>
        </p:nvSpPr>
        <p:spPr>
          <a:xfrm>
            <a:off x="8062764" y="4878735"/>
            <a:ext cx="2658070" cy="341709"/>
          </a:xfrm>
          <a:prstGeom prst="rect">
            <a:avLst/>
          </a:prstGeom>
        </p:spPr>
        <p:txBody>
          <a:bodyPr lIns="0" tIns="0" rIns="0" bIns="0" rtlCol="0" anchor="t">
            <a:spAutoFit/>
          </a:bodyPr>
          <a:lstStyle/>
          <a:p>
            <a:pPr algn="l">
              <a:lnSpc>
                <a:spcPts val="2562"/>
              </a:lnSpc>
            </a:pPr>
            <a:r>
              <a:rPr lang="en-US" sz="2062">
                <a:solidFill>
                  <a:srgbClr val="D6E5EF"/>
                </a:solidFill>
                <a:latin typeface="Roboto Slab"/>
                <a:ea typeface="Roboto Slab"/>
                <a:cs typeface="Roboto Slab"/>
                <a:sym typeface="Roboto Slab"/>
              </a:rPr>
              <a:t>LSTM Sequence</a:t>
            </a:r>
          </a:p>
        </p:txBody>
      </p:sp>
      <p:sp>
        <p:nvSpPr>
          <p:cNvPr id="21" name="TextBox 21"/>
          <p:cNvSpPr txBox="1"/>
          <p:nvPr/>
        </p:nvSpPr>
        <p:spPr>
          <a:xfrm>
            <a:off x="8062764" y="5271790"/>
            <a:ext cx="9020472" cy="756642"/>
          </a:xfrm>
          <a:prstGeom prst="rect">
            <a:avLst/>
          </a:prstGeom>
        </p:spPr>
        <p:txBody>
          <a:bodyPr lIns="0" tIns="0" rIns="0" bIns="0" rtlCol="0" anchor="t">
            <a:spAutoFit/>
          </a:bodyPr>
          <a:lstStyle/>
          <a:p>
            <a:pPr algn="l">
              <a:lnSpc>
                <a:spcPts val="2625"/>
              </a:lnSpc>
            </a:pPr>
            <a:r>
              <a:rPr lang="en-US" sz="1625">
                <a:solidFill>
                  <a:srgbClr val="D6E5EF"/>
                </a:solidFill>
                <a:latin typeface="Roboto"/>
                <a:ea typeface="Roboto"/>
                <a:cs typeface="Roboto"/>
                <a:sym typeface="Roboto"/>
              </a:rPr>
              <a:t>Analyzes temporal patterns across consecutive frames, detecting inconsistencies in motion, lip-sync alignment, and pixel-level continuity that betray synthetic origin.</a:t>
            </a:r>
          </a:p>
        </p:txBody>
      </p:sp>
      <p:sp>
        <p:nvSpPr>
          <p:cNvPr id="22" name="TextBox 22"/>
          <p:cNvSpPr txBox="1"/>
          <p:nvPr/>
        </p:nvSpPr>
        <p:spPr>
          <a:xfrm>
            <a:off x="7846221" y="6292323"/>
            <a:ext cx="3583781" cy="408086"/>
          </a:xfrm>
          <a:prstGeom prst="rect">
            <a:avLst/>
          </a:prstGeom>
        </p:spPr>
        <p:txBody>
          <a:bodyPr lIns="0" tIns="0" rIns="0" bIns="0" rtlCol="0" anchor="t">
            <a:spAutoFit/>
          </a:bodyPr>
          <a:lstStyle/>
          <a:p>
            <a:pPr algn="l">
              <a:lnSpc>
                <a:spcPts val="3124"/>
              </a:lnSpc>
            </a:pPr>
            <a:r>
              <a:rPr lang="en-US" sz="2499" dirty="0">
                <a:solidFill>
                  <a:srgbClr val="76B9FF"/>
                </a:solidFill>
                <a:latin typeface="Roboto Slab"/>
                <a:ea typeface="Roboto Slab"/>
                <a:cs typeface="Roboto Slab"/>
                <a:sym typeface="Roboto Slab"/>
              </a:rPr>
              <a:t>Why This Architecture?</a:t>
            </a:r>
          </a:p>
        </p:txBody>
      </p:sp>
      <p:sp>
        <p:nvSpPr>
          <p:cNvPr id="23" name="Freeform 23" descr="preencoded.png"/>
          <p:cNvSpPr/>
          <p:nvPr/>
        </p:nvSpPr>
        <p:spPr>
          <a:xfrm>
            <a:off x="7929860" y="7287965"/>
            <a:ext cx="318939" cy="318939"/>
          </a:xfrm>
          <a:custGeom>
            <a:avLst/>
            <a:gdLst/>
            <a:ahLst/>
            <a:cxnLst/>
            <a:rect l="l" t="t" r="r" b="b"/>
            <a:pathLst>
              <a:path w="318939" h="318939">
                <a:moveTo>
                  <a:pt x="0" y="0"/>
                </a:moveTo>
                <a:lnTo>
                  <a:pt x="318939" y="0"/>
                </a:lnTo>
                <a:lnTo>
                  <a:pt x="318939" y="318939"/>
                </a:lnTo>
                <a:lnTo>
                  <a:pt x="0" y="318939"/>
                </a:lnTo>
                <a:lnTo>
                  <a:pt x="0" y="0"/>
                </a:lnTo>
                <a:close/>
              </a:path>
            </a:pathLst>
          </a:custGeom>
          <a:blipFill>
            <a:blip r:embed="rId4">
              <a:extLst>
                <a:ext uri="{96DAC541-7B7A-43D3-8B79-37D633B846F1}">
                  <asvg:svgBlip xmlns:asvg="http://schemas.microsoft.com/office/drawing/2016/SVG/main" r:embed="rId5"/>
                </a:ext>
              </a:extLst>
            </a:blip>
            <a:stretch>
              <a:fillRect l="-8823" r="-8823"/>
            </a:stretch>
          </a:blipFill>
        </p:spPr>
      </p:sp>
      <p:sp>
        <p:nvSpPr>
          <p:cNvPr id="24" name="TextBox 24"/>
          <p:cNvSpPr txBox="1"/>
          <p:nvPr/>
        </p:nvSpPr>
        <p:spPr>
          <a:xfrm>
            <a:off x="8541098" y="7201197"/>
            <a:ext cx="8754666" cy="756642"/>
          </a:xfrm>
          <a:prstGeom prst="rect">
            <a:avLst/>
          </a:prstGeom>
        </p:spPr>
        <p:txBody>
          <a:bodyPr lIns="0" tIns="0" rIns="0" bIns="0" rtlCol="0" anchor="t">
            <a:spAutoFit/>
          </a:bodyPr>
          <a:lstStyle/>
          <a:p>
            <a:pPr algn="l">
              <a:lnSpc>
                <a:spcPts val="2625"/>
              </a:lnSpc>
            </a:pPr>
            <a:r>
              <a:rPr lang="en-US" sz="1625" b="1">
                <a:solidFill>
                  <a:srgbClr val="D6E5EF"/>
                </a:solidFill>
                <a:latin typeface="Roboto Bold"/>
                <a:ea typeface="Roboto Bold"/>
                <a:cs typeface="Roboto Bold"/>
                <a:sym typeface="Roboto Bold"/>
              </a:rPr>
              <a:t>DenseNet Features:</a:t>
            </a:r>
            <a:r>
              <a:rPr lang="en-US" sz="1625">
                <a:solidFill>
                  <a:srgbClr val="D6E5EF"/>
                </a:solidFill>
                <a:latin typeface="Roboto"/>
                <a:ea typeface="Roboto"/>
                <a:cs typeface="Roboto"/>
                <a:sym typeface="Roboto"/>
              </a:rPr>
              <a:t> Dense skip connections prevent vanishing gradients and extract robust embeddings resistant to subtle deepfake artifacts.</a:t>
            </a:r>
          </a:p>
        </p:txBody>
      </p:sp>
      <p:sp>
        <p:nvSpPr>
          <p:cNvPr id="25" name="Freeform 25" descr="preencoded.png"/>
          <p:cNvSpPr/>
          <p:nvPr/>
        </p:nvSpPr>
        <p:spPr>
          <a:xfrm>
            <a:off x="7929860" y="8393609"/>
            <a:ext cx="318939" cy="318939"/>
          </a:xfrm>
          <a:custGeom>
            <a:avLst/>
            <a:gdLst/>
            <a:ahLst/>
            <a:cxnLst/>
            <a:rect l="l" t="t" r="r" b="b"/>
            <a:pathLst>
              <a:path w="318939" h="318939">
                <a:moveTo>
                  <a:pt x="0" y="0"/>
                </a:moveTo>
                <a:lnTo>
                  <a:pt x="318939" y="0"/>
                </a:lnTo>
                <a:lnTo>
                  <a:pt x="318939" y="318938"/>
                </a:lnTo>
                <a:lnTo>
                  <a:pt x="0" y="318938"/>
                </a:lnTo>
                <a:lnTo>
                  <a:pt x="0" y="0"/>
                </a:lnTo>
                <a:close/>
              </a:path>
            </a:pathLst>
          </a:custGeom>
          <a:blipFill>
            <a:blip r:embed="rId4">
              <a:extLst>
                <a:ext uri="{96DAC541-7B7A-43D3-8B79-37D633B846F1}">
                  <asvg:svgBlip xmlns:asvg="http://schemas.microsoft.com/office/drawing/2016/SVG/main" r:embed="rId5"/>
                </a:ext>
              </a:extLst>
            </a:blip>
            <a:stretch>
              <a:fillRect l="-8823" r="-8823"/>
            </a:stretch>
          </a:blipFill>
        </p:spPr>
      </p:sp>
      <p:sp>
        <p:nvSpPr>
          <p:cNvPr id="26" name="TextBox 26"/>
          <p:cNvSpPr txBox="1"/>
          <p:nvPr/>
        </p:nvSpPr>
        <p:spPr>
          <a:xfrm>
            <a:off x="8541098" y="8306841"/>
            <a:ext cx="8754666" cy="1096864"/>
          </a:xfrm>
          <a:prstGeom prst="rect">
            <a:avLst/>
          </a:prstGeom>
        </p:spPr>
        <p:txBody>
          <a:bodyPr lIns="0" tIns="0" rIns="0" bIns="0" rtlCol="0" anchor="t">
            <a:spAutoFit/>
          </a:bodyPr>
          <a:lstStyle/>
          <a:p>
            <a:pPr algn="l">
              <a:lnSpc>
                <a:spcPts val="2625"/>
              </a:lnSpc>
            </a:pPr>
            <a:r>
              <a:rPr lang="en-US" sz="1625" b="1">
                <a:solidFill>
                  <a:srgbClr val="D6E5EF"/>
                </a:solidFill>
                <a:latin typeface="Roboto Bold"/>
                <a:ea typeface="Roboto Bold"/>
                <a:cs typeface="Roboto Bold"/>
                <a:sym typeface="Roboto Bold"/>
              </a:rPr>
              <a:t>CNN-LSTM Synergy:</a:t>
            </a:r>
            <a:r>
              <a:rPr lang="en-US" sz="1625">
                <a:solidFill>
                  <a:srgbClr val="D6E5EF"/>
                </a:solidFill>
                <a:latin typeface="Roboto"/>
                <a:ea typeface="Roboto"/>
                <a:cs typeface="Roboto"/>
                <a:sym typeface="Roboto"/>
              </a:rPr>
              <a:t> Spatial CNN features combined with temporal LSTM analysis detects lip-sync mismatches, texture discontinuities, and temporal noise characteristic of synthetic media.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992238" y="787152"/>
            <a:ext cx="16303526" cy="3227785"/>
          </a:xfrm>
          <a:prstGeom prst="rect">
            <a:avLst/>
          </a:prstGeom>
        </p:spPr>
        <p:txBody>
          <a:bodyPr lIns="0" tIns="0" rIns="0" bIns="0" rtlCol="0" anchor="t">
            <a:spAutoFit/>
          </a:bodyPr>
          <a:lstStyle/>
          <a:p>
            <a:pPr algn="l">
              <a:lnSpc>
                <a:spcPts val="12499"/>
              </a:lnSpc>
            </a:pPr>
            <a:r>
              <a:rPr lang="en-US" sz="9999">
                <a:solidFill>
                  <a:srgbClr val="76B9FF"/>
                </a:solidFill>
                <a:latin typeface="Roboto Slab"/>
                <a:ea typeface="Roboto Slab"/>
                <a:cs typeface="Roboto Slab"/>
                <a:sym typeface="Roboto Slab"/>
              </a:rPr>
              <a:t>Ethical Implications of Deep Fakes</a:t>
            </a:r>
          </a:p>
        </p:txBody>
      </p:sp>
      <p:grpSp>
        <p:nvGrpSpPr>
          <p:cNvPr id="7" name="Group 7"/>
          <p:cNvGrpSpPr>
            <a:grpSpLocks noChangeAspect="1"/>
          </p:cNvGrpSpPr>
          <p:nvPr/>
        </p:nvGrpSpPr>
        <p:grpSpPr>
          <a:xfrm>
            <a:off x="992238" y="4525268"/>
            <a:ext cx="4699546" cy="2904530"/>
            <a:chOff x="0" y="0"/>
            <a:chExt cx="6266062" cy="3872707"/>
          </a:xfrm>
        </p:grpSpPr>
        <p:sp>
          <p:nvSpPr>
            <p:cNvPr id="8" name="Freeform 8" descr="preencoded.png"/>
            <p:cNvSpPr/>
            <p:nvPr/>
          </p:nvSpPr>
          <p:spPr>
            <a:xfrm>
              <a:off x="0" y="0"/>
              <a:ext cx="6266053" cy="3872738"/>
            </a:xfrm>
            <a:custGeom>
              <a:avLst/>
              <a:gdLst/>
              <a:ahLst/>
              <a:cxnLst/>
              <a:rect l="l" t="t" r="r" b="b"/>
              <a:pathLst>
                <a:path w="6266053" h="3872738">
                  <a:moveTo>
                    <a:pt x="0" y="0"/>
                  </a:moveTo>
                  <a:lnTo>
                    <a:pt x="6266053" y="0"/>
                  </a:lnTo>
                  <a:lnTo>
                    <a:pt x="6266053" y="3872738"/>
                  </a:lnTo>
                  <a:lnTo>
                    <a:pt x="0" y="3872738"/>
                  </a:lnTo>
                  <a:lnTo>
                    <a:pt x="0" y="0"/>
                  </a:lnTo>
                  <a:close/>
                </a:path>
              </a:pathLst>
            </a:custGeom>
            <a:blipFill>
              <a:blip r:embed="rId3"/>
              <a:stretch>
                <a:fillRect t="-49" b="-49"/>
              </a:stretch>
            </a:blipFill>
          </p:spPr>
        </p:sp>
      </p:grpSp>
      <p:sp>
        <p:nvSpPr>
          <p:cNvPr id="9" name="TextBox 9"/>
          <p:cNvSpPr txBox="1"/>
          <p:nvPr/>
        </p:nvSpPr>
        <p:spPr>
          <a:xfrm>
            <a:off x="992238" y="7675364"/>
            <a:ext cx="4316611" cy="408086"/>
          </a:xfrm>
          <a:prstGeom prst="rect">
            <a:avLst/>
          </a:prstGeom>
        </p:spPr>
        <p:txBody>
          <a:bodyPr lIns="0" tIns="0" rIns="0" bIns="0" rtlCol="0" anchor="t">
            <a:spAutoFit/>
          </a:bodyPr>
          <a:lstStyle/>
          <a:p>
            <a:pPr algn="l">
              <a:lnSpc>
                <a:spcPts val="3124"/>
              </a:lnSpc>
            </a:pPr>
            <a:r>
              <a:rPr lang="en-US" sz="2499">
                <a:solidFill>
                  <a:srgbClr val="D6E5EF"/>
                </a:solidFill>
                <a:latin typeface="Roboto Slab"/>
                <a:ea typeface="Roboto Slab"/>
                <a:cs typeface="Roboto Slab"/>
                <a:sym typeface="Roboto Slab"/>
              </a:rPr>
              <a:t>Manipulation of Information</a:t>
            </a:r>
          </a:p>
        </p:txBody>
      </p:sp>
      <p:sp>
        <p:nvSpPr>
          <p:cNvPr id="10" name="TextBox 10"/>
          <p:cNvSpPr txBox="1"/>
          <p:nvPr/>
        </p:nvSpPr>
        <p:spPr>
          <a:xfrm>
            <a:off x="992238" y="8150721"/>
            <a:ext cx="5221784" cy="1310879"/>
          </a:xfrm>
          <a:prstGeom prst="rect">
            <a:avLst/>
          </a:prstGeom>
        </p:spPr>
        <p:txBody>
          <a:bodyPr lIns="0" tIns="0" rIns="0" bIns="0" rtlCol="0" anchor="t">
            <a:spAutoFit/>
          </a:bodyPr>
          <a:lstStyle/>
          <a:p>
            <a:pPr algn="l">
              <a:lnSpc>
                <a:spcPts val="3187"/>
              </a:lnSpc>
            </a:pPr>
            <a:r>
              <a:rPr lang="en-US" sz="2000">
                <a:solidFill>
                  <a:srgbClr val="D6E5EF"/>
                </a:solidFill>
                <a:latin typeface="Roboto"/>
                <a:ea typeface="Roboto"/>
                <a:cs typeface="Roboto"/>
                <a:sym typeface="Roboto"/>
              </a:rPr>
              <a:t>Deep fakes can mislead the public, potentially influencing elections or causing societal unrest.</a:t>
            </a:r>
          </a:p>
        </p:txBody>
      </p:sp>
      <p:grpSp>
        <p:nvGrpSpPr>
          <p:cNvPr id="11" name="Group 11"/>
          <p:cNvGrpSpPr>
            <a:grpSpLocks noChangeAspect="1"/>
          </p:cNvGrpSpPr>
          <p:nvPr/>
        </p:nvGrpSpPr>
        <p:grpSpPr>
          <a:xfrm>
            <a:off x="6532960" y="4525268"/>
            <a:ext cx="4699695" cy="2904530"/>
            <a:chOff x="0" y="0"/>
            <a:chExt cx="6266260" cy="3872707"/>
          </a:xfrm>
        </p:grpSpPr>
        <p:sp>
          <p:nvSpPr>
            <p:cNvPr id="12" name="Freeform 12" descr="preencoded.png"/>
            <p:cNvSpPr/>
            <p:nvPr/>
          </p:nvSpPr>
          <p:spPr>
            <a:xfrm>
              <a:off x="0" y="0"/>
              <a:ext cx="6266307" cy="3872738"/>
            </a:xfrm>
            <a:custGeom>
              <a:avLst/>
              <a:gdLst/>
              <a:ahLst/>
              <a:cxnLst/>
              <a:rect l="l" t="t" r="r" b="b"/>
              <a:pathLst>
                <a:path w="6266307" h="3872738">
                  <a:moveTo>
                    <a:pt x="0" y="0"/>
                  </a:moveTo>
                  <a:lnTo>
                    <a:pt x="6266307" y="0"/>
                  </a:lnTo>
                  <a:lnTo>
                    <a:pt x="6266307" y="3872738"/>
                  </a:lnTo>
                  <a:lnTo>
                    <a:pt x="0" y="3872738"/>
                  </a:lnTo>
                  <a:lnTo>
                    <a:pt x="0" y="0"/>
                  </a:lnTo>
                  <a:close/>
                </a:path>
              </a:pathLst>
            </a:custGeom>
            <a:blipFill>
              <a:blip r:embed="rId4"/>
              <a:stretch>
                <a:fillRect t="-51" b="-50"/>
              </a:stretch>
            </a:blipFill>
          </p:spPr>
        </p:sp>
      </p:grpSp>
      <p:sp>
        <p:nvSpPr>
          <p:cNvPr id="13" name="TextBox 13"/>
          <p:cNvSpPr txBox="1"/>
          <p:nvPr/>
        </p:nvSpPr>
        <p:spPr>
          <a:xfrm>
            <a:off x="6532960" y="7675364"/>
            <a:ext cx="4173290" cy="408086"/>
          </a:xfrm>
          <a:prstGeom prst="rect">
            <a:avLst/>
          </a:prstGeom>
        </p:spPr>
        <p:txBody>
          <a:bodyPr lIns="0" tIns="0" rIns="0" bIns="0" rtlCol="0" anchor="t">
            <a:spAutoFit/>
          </a:bodyPr>
          <a:lstStyle/>
          <a:p>
            <a:pPr algn="l">
              <a:lnSpc>
                <a:spcPts val="3124"/>
              </a:lnSpc>
            </a:pPr>
            <a:r>
              <a:rPr lang="en-US" sz="2499">
                <a:solidFill>
                  <a:srgbClr val="D6E5EF"/>
                </a:solidFill>
                <a:latin typeface="Roboto Slab"/>
                <a:ea typeface="Roboto Slab"/>
                <a:cs typeface="Roboto Slab"/>
                <a:sym typeface="Roboto Slab"/>
              </a:rPr>
              <a:t>Impact on Personal Identity</a:t>
            </a:r>
          </a:p>
        </p:txBody>
      </p:sp>
      <p:sp>
        <p:nvSpPr>
          <p:cNvPr id="14" name="TextBox 14"/>
          <p:cNvSpPr txBox="1"/>
          <p:nvPr/>
        </p:nvSpPr>
        <p:spPr>
          <a:xfrm>
            <a:off x="6532960" y="8150721"/>
            <a:ext cx="5221932" cy="1310879"/>
          </a:xfrm>
          <a:prstGeom prst="rect">
            <a:avLst/>
          </a:prstGeom>
        </p:spPr>
        <p:txBody>
          <a:bodyPr lIns="0" tIns="0" rIns="0" bIns="0" rtlCol="0" anchor="t">
            <a:spAutoFit/>
          </a:bodyPr>
          <a:lstStyle/>
          <a:p>
            <a:pPr algn="l">
              <a:lnSpc>
                <a:spcPts val="3187"/>
              </a:lnSpc>
            </a:pPr>
            <a:r>
              <a:rPr lang="en-US" sz="2000">
                <a:solidFill>
                  <a:srgbClr val="D6E5EF"/>
                </a:solidFill>
                <a:latin typeface="Roboto"/>
                <a:ea typeface="Roboto"/>
                <a:cs typeface="Roboto"/>
                <a:sym typeface="Roboto"/>
              </a:rPr>
              <a:t>Realistic impersonations can lead to severe personal and financial ramifications for victims.</a:t>
            </a:r>
          </a:p>
        </p:txBody>
      </p:sp>
      <p:grpSp>
        <p:nvGrpSpPr>
          <p:cNvPr id="15" name="Group 15"/>
          <p:cNvGrpSpPr>
            <a:grpSpLocks noChangeAspect="1"/>
          </p:cNvGrpSpPr>
          <p:nvPr/>
        </p:nvGrpSpPr>
        <p:grpSpPr>
          <a:xfrm>
            <a:off x="12073830" y="4525268"/>
            <a:ext cx="4699546" cy="2904530"/>
            <a:chOff x="0" y="0"/>
            <a:chExt cx="6266062" cy="3872707"/>
          </a:xfrm>
        </p:grpSpPr>
        <p:sp>
          <p:nvSpPr>
            <p:cNvPr id="16" name="Freeform 16" descr="preencoded.png"/>
            <p:cNvSpPr/>
            <p:nvPr/>
          </p:nvSpPr>
          <p:spPr>
            <a:xfrm>
              <a:off x="0" y="0"/>
              <a:ext cx="6266053" cy="3872738"/>
            </a:xfrm>
            <a:custGeom>
              <a:avLst/>
              <a:gdLst/>
              <a:ahLst/>
              <a:cxnLst/>
              <a:rect l="l" t="t" r="r" b="b"/>
              <a:pathLst>
                <a:path w="6266053" h="3872738">
                  <a:moveTo>
                    <a:pt x="0" y="0"/>
                  </a:moveTo>
                  <a:lnTo>
                    <a:pt x="6266053" y="0"/>
                  </a:lnTo>
                  <a:lnTo>
                    <a:pt x="6266053" y="3872738"/>
                  </a:lnTo>
                  <a:lnTo>
                    <a:pt x="0" y="3872738"/>
                  </a:lnTo>
                  <a:lnTo>
                    <a:pt x="0" y="0"/>
                  </a:lnTo>
                  <a:close/>
                </a:path>
              </a:pathLst>
            </a:custGeom>
            <a:blipFill>
              <a:blip r:embed="rId5"/>
              <a:stretch>
                <a:fillRect t="-49" b="-49"/>
              </a:stretch>
            </a:blipFill>
          </p:spPr>
        </p:sp>
      </p:grpSp>
      <p:sp>
        <p:nvSpPr>
          <p:cNvPr id="17" name="TextBox 17"/>
          <p:cNvSpPr txBox="1"/>
          <p:nvPr/>
        </p:nvSpPr>
        <p:spPr>
          <a:xfrm>
            <a:off x="12073830" y="7675364"/>
            <a:ext cx="5221784" cy="806649"/>
          </a:xfrm>
          <a:prstGeom prst="rect">
            <a:avLst/>
          </a:prstGeom>
        </p:spPr>
        <p:txBody>
          <a:bodyPr lIns="0" tIns="0" rIns="0" bIns="0" rtlCol="0" anchor="t">
            <a:spAutoFit/>
          </a:bodyPr>
          <a:lstStyle/>
          <a:p>
            <a:pPr algn="l">
              <a:lnSpc>
                <a:spcPts val="3124"/>
              </a:lnSpc>
            </a:pPr>
            <a:r>
              <a:rPr lang="en-US" sz="2499">
                <a:solidFill>
                  <a:srgbClr val="D6E5EF"/>
                </a:solidFill>
                <a:latin typeface="Roboto Slab"/>
                <a:ea typeface="Roboto Slab"/>
                <a:cs typeface="Roboto Slab"/>
                <a:sym typeface="Roboto Slab"/>
              </a:rPr>
              <a:t>Legislation and Regulatory Responses</a:t>
            </a:r>
          </a:p>
        </p:txBody>
      </p:sp>
      <p:sp>
        <p:nvSpPr>
          <p:cNvPr id="18" name="TextBox 18"/>
          <p:cNvSpPr txBox="1"/>
          <p:nvPr/>
        </p:nvSpPr>
        <p:spPr>
          <a:xfrm>
            <a:off x="12073830" y="8549283"/>
            <a:ext cx="5221784" cy="902494"/>
          </a:xfrm>
          <a:prstGeom prst="rect">
            <a:avLst/>
          </a:prstGeom>
        </p:spPr>
        <p:txBody>
          <a:bodyPr lIns="0" tIns="0" rIns="0" bIns="0" rtlCol="0" anchor="t">
            <a:spAutoFit/>
          </a:bodyPr>
          <a:lstStyle/>
          <a:p>
            <a:pPr algn="l">
              <a:lnSpc>
                <a:spcPts val="3187"/>
              </a:lnSpc>
            </a:pPr>
            <a:r>
              <a:rPr lang="en-US" sz="2000">
                <a:solidFill>
                  <a:srgbClr val="D6E5EF"/>
                </a:solidFill>
                <a:latin typeface="Roboto"/>
                <a:ea typeface="Roboto"/>
                <a:cs typeface="Roboto"/>
                <a:sym typeface="Roboto"/>
              </a:rPr>
              <a:t>Governments are increasingly called to enact laws to address the misuse of deep fakes.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sp>
        <p:nvSpPr>
          <p:cNvPr id="8" name="TextBox 8"/>
          <p:cNvSpPr txBox="1"/>
          <p:nvPr/>
        </p:nvSpPr>
        <p:spPr>
          <a:xfrm>
            <a:off x="7850237" y="1005482"/>
            <a:ext cx="9445526" cy="1436489"/>
          </a:xfrm>
          <a:prstGeom prst="rect">
            <a:avLst/>
          </a:prstGeom>
        </p:spPr>
        <p:txBody>
          <a:bodyPr lIns="0" tIns="0" rIns="0" bIns="0" rtlCol="0" anchor="t">
            <a:spAutoFit/>
          </a:bodyPr>
          <a:lstStyle/>
          <a:p>
            <a:pPr algn="l">
              <a:lnSpc>
                <a:spcPts val="5562"/>
              </a:lnSpc>
            </a:pPr>
            <a:r>
              <a:rPr lang="en-US" sz="4437">
                <a:solidFill>
                  <a:srgbClr val="76B9FF"/>
                </a:solidFill>
                <a:latin typeface="Roboto Slab"/>
                <a:ea typeface="Roboto Slab"/>
                <a:cs typeface="Roboto Slab"/>
                <a:sym typeface="Roboto Slab"/>
              </a:rPr>
              <a:t>The Urgent Need for Deep Fake Detection</a:t>
            </a:r>
          </a:p>
        </p:txBody>
      </p:sp>
      <p:sp>
        <p:nvSpPr>
          <p:cNvPr id="9" name="TextBox 9"/>
          <p:cNvSpPr txBox="1"/>
          <p:nvPr/>
        </p:nvSpPr>
        <p:spPr>
          <a:xfrm>
            <a:off x="7850237" y="2705993"/>
            <a:ext cx="9445526" cy="1164729"/>
          </a:xfrm>
          <a:prstGeom prst="rect">
            <a:avLst/>
          </a:prstGeom>
        </p:spPr>
        <p:txBody>
          <a:bodyPr lIns="0" tIns="0" rIns="0" bIns="0" rtlCol="0" anchor="t">
            <a:spAutoFit/>
          </a:bodyPr>
          <a:lstStyle/>
          <a:p>
            <a:pPr algn="l">
              <a:lnSpc>
                <a:spcPts val="2812"/>
              </a:lnSpc>
            </a:pPr>
            <a:r>
              <a:rPr lang="en-US" sz="1750">
                <a:solidFill>
                  <a:srgbClr val="D6E5EF"/>
                </a:solidFill>
                <a:latin typeface="Roboto"/>
                <a:ea typeface="Roboto"/>
                <a:cs typeface="Roboto"/>
                <a:sym typeface="Roboto"/>
              </a:rPr>
              <a:t>As artificial intelligence becomes increasingly sophisticated, detecting manipulated media is essential to maintaining trust and security across digital ecosystems. Deep fake detection protects multiple critical domains.</a:t>
            </a:r>
          </a:p>
        </p:txBody>
      </p:sp>
      <p:sp>
        <p:nvSpPr>
          <p:cNvPr id="10" name="Freeform 10" descr="preencoded.png"/>
          <p:cNvSpPr/>
          <p:nvPr/>
        </p:nvSpPr>
        <p:spPr>
          <a:xfrm>
            <a:off x="7935217" y="4132734"/>
            <a:ext cx="340221" cy="340221"/>
          </a:xfrm>
          <a:custGeom>
            <a:avLst/>
            <a:gdLst/>
            <a:ahLst/>
            <a:cxnLst/>
            <a:rect l="l" t="t" r="r" b="b"/>
            <a:pathLst>
              <a:path w="340221" h="340221">
                <a:moveTo>
                  <a:pt x="0" y="0"/>
                </a:moveTo>
                <a:lnTo>
                  <a:pt x="340222" y="0"/>
                </a:lnTo>
                <a:lnTo>
                  <a:pt x="340222" y="340221"/>
                </a:lnTo>
                <a:lnTo>
                  <a:pt x="0" y="340221"/>
                </a:lnTo>
                <a:lnTo>
                  <a:pt x="0" y="0"/>
                </a:lnTo>
                <a:close/>
              </a:path>
            </a:pathLst>
          </a:custGeom>
          <a:blipFill>
            <a:blip r:embed="rId4">
              <a:extLst>
                <a:ext uri="{96DAC541-7B7A-43D3-8B79-37D633B846F1}">
                  <asvg:svgBlip xmlns:asvg="http://schemas.microsoft.com/office/drawing/2016/SVG/main" r:embed="rId5"/>
                </a:ext>
              </a:extLst>
            </a:blip>
            <a:stretch>
              <a:fillRect l="-8333" r="-8333"/>
            </a:stretch>
          </a:blipFill>
        </p:spPr>
      </p:sp>
      <p:sp>
        <p:nvSpPr>
          <p:cNvPr id="11" name="TextBox 11"/>
          <p:cNvSpPr txBox="1"/>
          <p:nvPr/>
        </p:nvSpPr>
        <p:spPr>
          <a:xfrm>
            <a:off x="8587382" y="4106764"/>
            <a:ext cx="4079527" cy="373410"/>
          </a:xfrm>
          <a:prstGeom prst="rect">
            <a:avLst/>
          </a:prstGeom>
        </p:spPr>
        <p:txBody>
          <a:bodyPr lIns="0" tIns="0" rIns="0" bIns="0" rtlCol="0" anchor="t">
            <a:spAutoFit/>
          </a:bodyPr>
          <a:lstStyle/>
          <a:p>
            <a:pPr algn="l">
              <a:lnSpc>
                <a:spcPts val="2750"/>
              </a:lnSpc>
            </a:pPr>
            <a:r>
              <a:rPr lang="en-US" sz="2187">
                <a:solidFill>
                  <a:srgbClr val="D6E5EF"/>
                </a:solidFill>
                <a:latin typeface="Roboto Slab"/>
                <a:ea typeface="Roboto Slab"/>
                <a:cs typeface="Roboto Slab"/>
                <a:sym typeface="Roboto Slab"/>
              </a:rPr>
              <a:t>Prevent Fraud and Cybercrime</a:t>
            </a:r>
          </a:p>
        </p:txBody>
      </p:sp>
      <p:sp>
        <p:nvSpPr>
          <p:cNvPr id="12" name="TextBox 12"/>
          <p:cNvSpPr txBox="1"/>
          <p:nvPr/>
        </p:nvSpPr>
        <p:spPr>
          <a:xfrm>
            <a:off x="8587382" y="4540002"/>
            <a:ext cx="8708380" cy="801886"/>
          </a:xfrm>
          <a:prstGeom prst="rect">
            <a:avLst/>
          </a:prstGeom>
        </p:spPr>
        <p:txBody>
          <a:bodyPr lIns="0" tIns="0" rIns="0" bIns="0" rtlCol="0" anchor="t">
            <a:spAutoFit/>
          </a:bodyPr>
          <a:lstStyle/>
          <a:p>
            <a:pPr algn="l">
              <a:lnSpc>
                <a:spcPts val="2812"/>
              </a:lnSpc>
            </a:pPr>
            <a:r>
              <a:rPr lang="en-US" sz="1750">
                <a:solidFill>
                  <a:srgbClr val="D6E5EF"/>
                </a:solidFill>
                <a:latin typeface="Roboto"/>
                <a:ea typeface="Roboto"/>
                <a:cs typeface="Roboto"/>
                <a:sym typeface="Roboto"/>
              </a:rPr>
              <a:t>Stop malicious actors from exploiting AI for identity theft, financial fraud, and coordinated disinformation campaigns.</a:t>
            </a:r>
          </a:p>
        </p:txBody>
      </p:sp>
      <p:sp>
        <p:nvSpPr>
          <p:cNvPr id="13" name="Freeform 13" descr="preencoded.png"/>
          <p:cNvSpPr/>
          <p:nvPr/>
        </p:nvSpPr>
        <p:spPr>
          <a:xfrm>
            <a:off x="7935217" y="5802436"/>
            <a:ext cx="340221" cy="340221"/>
          </a:xfrm>
          <a:custGeom>
            <a:avLst/>
            <a:gdLst/>
            <a:ahLst/>
            <a:cxnLst/>
            <a:rect l="l" t="t" r="r" b="b"/>
            <a:pathLst>
              <a:path w="340221" h="340221">
                <a:moveTo>
                  <a:pt x="0" y="0"/>
                </a:moveTo>
                <a:lnTo>
                  <a:pt x="340222" y="0"/>
                </a:lnTo>
                <a:lnTo>
                  <a:pt x="340222" y="340221"/>
                </a:lnTo>
                <a:lnTo>
                  <a:pt x="0" y="340221"/>
                </a:lnTo>
                <a:lnTo>
                  <a:pt x="0" y="0"/>
                </a:lnTo>
                <a:close/>
              </a:path>
            </a:pathLst>
          </a:custGeom>
          <a:blipFill>
            <a:blip r:embed="rId4">
              <a:extLst>
                <a:ext uri="{96DAC541-7B7A-43D3-8B79-37D633B846F1}">
                  <asvg:svgBlip xmlns:asvg="http://schemas.microsoft.com/office/drawing/2016/SVG/main" r:embed="rId5"/>
                </a:ext>
              </a:extLst>
            </a:blip>
            <a:stretch>
              <a:fillRect l="-8333" r="-8333"/>
            </a:stretch>
          </a:blipFill>
        </p:spPr>
      </p:sp>
      <p:sp>
        <p:nvSpPr>
          <p:cNvPr id="14" name="TextBox 14"/>
          <p:cNvSpPr txBox="1"/>
          <p:nvPr/>
        </p:nvSpPr>
        <p:spPr>
          <a:xfrm>
            <a:off x="8587382" y="5776466"/>
            <a:ext cx="3494931" cy="373410"/>
          </a:xfrm>
          <a:prstGeom prst="rect">
            <a:avLst/>
          </a:prstGeom>
        </p:spPr>
        <p:txBody>
          <a:bodyPr lIns="0" tIns="0" rIns="0" bIns="0" rtlCol="0" anchor="t">
            <a:spAutoFit/>
          </a:bodyPr>
          <a:lstStyle/>
          <a:p>
            <a:pPr algn="l">
              <a:lnSpc>
                <a:spcPts val="2750"/>
              </a:lnSpc>
            </a:pPr>
            <a:r>
              <a:rPr lang="en-US" sz="2187">
                <a:solidFill>
                  <a:srgbClr val="D6E5EF"/>
                </a:solidFill>
                <a:latin typeface="Roboto Slab"/>
                <a:ea typeface="Roboto Slab"/>
                <a:cs typeface="Roboto Slab"/>
                <a:sym typeface="Roboto Slab"/>
              </a:rPr>
              <a:t>Protect Individual Privacy</a:t>
            </a:r>
          </a:p>
        </p:txBody>
      </p:sp>
      <p:sp>
        <p:nvSpPr>
          <p:cNvPr id="15" name="TextBox 15"/>
          <p:cNvSpPr txBox="1"/>
          <p:nvPr/>
        </p:nvSpPr>
        <p:spPr>
          <a:xfrm>
            <a:off x="8587382" y="6209705"/>
            <a:ext cx="8708380" cy="439042"/>
          </a:xfrm>
          <a:prstGeom prst="rect">
            <a:avLst/>
          </a:prstGeom>
        </p:spPr>
        <p:txBody>
          <a:bodyPr lIns="0" tIns="0" rIns="0" bIns="0" rtlCol="0" anchor="t">
            <a:spAutoFit/>
          </a:bodyPr>
          <a:lstStyle/>
          <a:p>
            <a:pPr algn="l">
              <a:lnSpc>
                <a:spcPts val="2812"/>
              </a:lnSpc>
            </a:pPr>
            <a:r>
              <a:rPr lang="en-US" sz="1750">
                <a:solidFill>
                  <a:srgbClr val="D6E5EF"/>
                </a:solidFill>
                <a:latin typeface="Roboto"/>
                <a:ea typeface="Roboto"/>
                <a:cs typeface="Roboto"/>
                <a:sym typeface="Roboto"/>
              </a:rPr>
              <a:t>Safeguard citizens from non-consensual creation and distribution of false media.</a:t>
            </a:r>
          </a:p>
        </p:txBody>
      </p:sp>
      <p:sp>
        <p:nvSpPr>
          <p:cNvPr id="16" name="Freeform 16" descr="preencoded.png"/>
          <p:cNvSpPr/>
          <p:nvPr/>
        </p:nvSpPr>
        <p:spPr>
          <a:xfrm>
            <a:off x="7935217" y="7109296"/>
            <a:ext cx="340221" cy="340221"/>
          </a:xfrm>
          <a:custGeom>
            <a:avLst/>
            <a:gdLst/>
            <a:ahLst/>
            <a:cxnLst/>
            <a:rect l="l" t="t" r="r" b="b"/>
            <a:pathLst>
              <a:path w="340221" h="340221">
                <a:moveTo>
                  <a:pt x="0" y="0"/>
                </a:moveTo>
                <a:lnTo>
                  <a:pt x="340222" y="0"/>
                </a:lnTo>
                <a:lnTo>
                  <a:pt x="340222" y="340222"/>
                </a:lnTo>
                <a:lnTo>
                  <a:pt x="0" y="340222"/>
                </a:lnTo>
                <a:lnTo>
                  <a:pt x="0" y="0"/>
                </a:lnTo>
                <a:close/>
              </a:path>
            </a:pathLst>
          </a:custGeom>
          <a:blipFill>
            <a:blip r:embed="rId4">
              <a:extLst>
                <a:ext uri="{96DAC541-7B7A-43D3-8B79-37D633B846F1}">
                  <asvg:svgBlip xmlns:asvg="http://schemas.microsoft.com/office/drawing/2016/SVG/main" r:embed="rId5"/>
                </a:ext>
              </a:extLst>
            </a:blip>
            <a:stretch>
              <a:fillRect l="-8333" r="-8333"/>
            </a:stretch>
          </a:blipFill>
        </p:spPr>
      </p:sp>
      <p:sp>
        <p:nvSpPr>
          <p:cNvPr id="17" name="TextBox 17"/>
          <p:cNvSpPr txBox="1"/>
          <p:nvPr/>
        </p:nvSpPr>
        <p:spPr>
          <a:xfrm>
            <a:off x="8587382" y="7083326"/>
            <a:ext cx="3588246" cy="373410"/>
          </a:xfrm>
          <a:prstGeom prst="rect">
            <a:avLst/>
          </a:prstGeom>
        </p:spPr>
        <p:txBody>
          <a:bodyPr lIns="0" tIns="0" rIns="0" bIns="0" rtlCol="0" anchor="t">
            <a:spAutoFit/>
          </a:bodyPr>
          <a:lstStyle/>
          <a:p>
            <a:pPr algn="l">
              <a:lnSpc>
                <a:spcPts val="2750"/>
              </a:lnSpc>
            </a:pPr>
            <a:r>
              <a:rPr lang="en-US" sz="2187">
                <a:solidFill>
                  <a:srgbClr val="D6E5EF"/>
                </a:solidFill>
                <a:latin typeface="Roboto Slab"/>
                <a:ea typeface="Roboto Slab"/>
                <a:cs typeface="Roboto Slab"/>
                <a:sym typeface="Roboto Slab"/>
              </a:rPr>
              <a:t>Ensure Digital Media Trust</a:t>
            </a:r>
          </a:p>
        </p:txBody>
      </p:sp>
      <p:sp>
        <p:nvSpPr>
          <p:cNvPr id="18" name="TextBox 18"/>
          <p:cNvSpPr txBox="1"/>
          <p:nvPr/>
        </p:nvSpPr>
        <p:spPr>
          <a:xfrm>
            <a:off x="8587382" y="7516565"/>
            <a:ext cx="8708380" cy="439042"/>
          </a:xfrm>
          <a:prstGeom prst="rect">
            <a:avLst/>
          </a:prstGeom>
        </p:spPr>
        <p:txBody>
          <a:bodyPr lIns="0" tIns="0" rIns="0" bIns="0" rtlCol="0" anchor="t">
            <a:spAutoFit/>
          </a:bodyPr>
          <a:lstStyle/>
          <a:p>
            <a:pPr algn="l">
              <a:lnSpc>
                <a:spcPts val="2812"/>
              </a:lnSpc>
            </a:pPr>
            <a:r>
              <a:rPr lang="en-US" sz="1750">
                <a:solidFill>
                  <a:srgbClr val="D6E5EF"/>
                </a:solidFill>
                <a:latin typeface="Roboto"/>
                <a:ea typeface="Roboto"/>
                <a:cs typeface="Roboto"/>
                <a:sym typeface="Roboto"/>
              </a:rPr>
              <a:t>Maintain public confidence in legitimate video, audio, and photographic evidence.</a:t>
            </a:r>
          </a:p>
        </p:txBody>
      </p:sp>
      <p:sp>
        <p:nvSpPr>
          <p:cNvPr id="19" name="Freeform 19" descr="preencoded.png"/>
          <p:cNvSpPr/>
          <p:nvPr/>
        </p:nvSpPr>
        <p:spPr>
          <a:xfrm>
            <a:off x="7935217" y="8416156"/>
            <a:ext cx="340221" cy="340221"/>
          </a:xfrm>
          <a:custGeom>
            <a:avLst/>
            <a:gdLst/>
            <a:ahLst/>
            <a:cxnLst/>
            <a:rect l="l" t="t" r="r" b="b"/>
            <a:pathLst>
              <a:path w="340221" h="340221">
                <a:moveTo>
                  <a:pt x="0" y="0"/>
                </a:moveTo>
                <a:lnTo>
                  <a:pt x="340222" y="0"/>
                </a:lnTo>
                <a:lnTo>
                  <a:pt x="340222" y="340222"/>
                </a:lnTo>
                <a:lnTo>
                  <a:pt x="0" y="340222"/>
                </a:lnTo>
                <a:lnTo>
                  <a:pt x="0" y="0"/>
                </a:lnTo>
                <a:close/>
              </a:path>
            </a:pathLst>
          </a:custGeom>
          <a:blipFill>
            <a:blip r:embed="rId4">
              <a:extLst>
                <a:ext uri="{96DAC541-7B7A-43D3-8B79-37D633B846F1}">
                  <asvg:svgBlip xmlns:asvg="http://schemas.microsoft.com/office/drawing/2016/SVG/main" r:embed="rId5"/>
                </a:ext>
              </a:extLst>
            </a:blip>
            <a:stretch>
              <a:fillRect l="-8333" r="-8333"/>
            </a:stretch>
          </a:blipFill>
        </p:spPr>
      </p:sp>
      <p:sp>
        <p:nvSpPr>
          <p:cNvPr id="20" name="TextBox 20"/>
          <p:cNvSpPr txBox="1"/>
          <p:nvPr/>
        </p:nvSpPr>
        <p:spPr>
          <a:xfrm>
            <a:off x="8587382" y="8390185"/>
            <a:ext cx="4340721" cy="373410"/>
          </a:xfrm>
          <a:prstGeom prst="rect">
            <a:avLst/>
          </a:prstGeom>
        </p:spPr>
        <p:txBody>
          <a:bodyPr lIns="0" tIns="0" rIns="0" bIns="0" rtlCol="0" anchor="t">
            <a:spAutoFit/>
          </a:bodyPr>
          <a:lstStyle/>
          <a:p>
            <a:pPr algn="l">
              <a:lnSpc>
                <a:spcPts val="2750"/>
              </a:lnSpc>
            </a:pPr>
            <a:r>
              <a:rPr lang="en-US" sz="2187">
                <a:solidFill>
                  <a:srgbClr val="D6E5EF"/>
                </a:solidFill>
                <a:latin typeface="Roboto Slab"/>
                <a:ea typeface="Roboto Slab"/>
                <a:cs typeface="Roboto Slab"/>
                <a:sym typeface="Roboto Slab"/>
              </a:rPr>
              <a:t>Safeguard Democratic Processes</a:t>
            </a:r>
          </a:p>
        </p:txBody>
      </p:sp>
      <p:sp>
        <p:nvSpPr>
          <p:cNvPr id="21" name="TextBox 21"/>
          <p:cNvSpPr txBox="1"/>
          <p:nvPr/>
        </p:nvSpPr>
        <p:spPr>
          <a:xfrm>
            <a:off x="8587382" y="8823424"/>
            <a:ext cx="8708380" cy="439042"/>
          </a:xfrm>
          <a:prstGeom prst="rect">
            <a:avLst/>
          </a:prstGeom>
        </p:spPr>
        <p:txBody>
          <a:bodyPr lIns="0" tIns="0" rIns="0" bIns="0" rtlCol="0" anchor="t">
            <a:spAutoFit/>
          </a:bodyPr>
          <a:lstStyle/>
          <a:p>
            <a:pPr algn="l">
              <a:lnSpc>
                <a:spcPts val="2812"/>
              </a:lnSpc>
            </a:pPr>
            <a:r>
              <a:rPr lang="en-US" sz="1750">
                <a:solidFill>
                  <a:srgbClr val="D6E5EF"/>
                </a:solidFill>
                <a:latin typeface="Roboto"/>
                <a:ea typeface="Roboto"/>
                <a:cs typeface="Roboto"/>
                <a:sym typeface="Roboto"/>
              </a:rPr>
              <a:t>Defend elections, law enforcement integrity, and societal stability from manipulation.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sp>
      </p:grpSp>
      <p:sp>
        <p:nvSpPr>
          <p:cNvPr id="10" name="TextBox 10"/>
          <p:cNvSpPr txBox="1"/>
          <p:nvPr/>
        </p:nvSpPr>
        <p:spPr>
          <a:xfrm>
            <a:off x="942529" y="1143893"/>
            <a:ext cx="9544942" cy="1711821"/>
          </a:xfrm>
          <a:prstGeom prst="rect">
            <a:avLst/>
          </a:prstGeom>
        </p:spPr>
        <p:txBody>
          <a:bodyPr lIns="0" tIns="0" rIns="0" bIns="0" rtlCol="0" anchor="t">
            <a:spAutoFit/>
          </a:bodyPr>
          <a:lstStyle/>
          <a:p>
            <a:pPr algn="l">
              <a:lnSpc>
                <a:spcPts val="6625"/>
              </a:lnSpc>
            </a:pPr>
            <a:r>
              <a:rPr lang="en-US" sz="5250">
                <a:solidFill>
                  <a:srgbClr val="76B9FF"/>
                </a:solidFill>
                <a:latin typeface="Roboto Slab"/>
                <a:ea typeface="Roboto Slab"/>
                <a:cs typeface="Roboto Slab"/>
                <a:sym typeface="Roboto Slab"/>
              </a:rPr>
              <a:t>Real-World Applications of Deep Fake Detection</a:t>
            </a:r>
          </a:p>
        </p:txBody>
      </p:sp>
      <p:sp>
        <p:nvSpPr>
          <p:cNvPr id="11" name="TextBox 11"/>
          <p:cNvSpPr txBox="1"/>
          <p:nvPr/>
        </p:nvSpPr>
        <p:spPr>
          <a:xfrm>
            <a:off x="942529" y="3173909"/>
            <a:ext cx="9544942" cy="1378744"/>
          </a:xfrm>
          <a:prstGeom prst="rect">
            <a:avLst/>
          </a:prstGeom>
        </p:spPr>
        <p:txBody>
          <a:bodyPr lIns="0" tIns="0" rIns="0" bIns="0" rtlCol="0" anchor="t">
            <a:spAutoFit/>
          </a:bodyPr>
          <a:lstStyle/>
          <a:p>
            <a:pPr algn="l">
              <a:lnSpc>
                <a:spcPts val="3374"/>
              </a:lnSpc>
            </a:pPr>
            <a:r>
              <a:rPr lang="en-US" sz="2062">
                <a:solidFill>
                  <a:srgbClr val="D6E5EF"/>
                </a:solidFill>
                <a:latin typeface="Roboto"/>
                <a:ea typeface="Roboto"/>
                <a:cs typeface="Roboto"/>
                <a:sym typeface="Roboto"/>
              </a:rPr>
              <a:t>Detection technologies are becoming critical across sectors. Each industry requires tailored approaches to identify and mitigate manipulated content threats.</a:t>
            </a:r>
          </a:p>
        </p:txBody>
      </p:sp>
      <p:sp>
        <p:nvSpPr>
          <p:cNvPr id="12" name="TextBox 12"/>
          <p:cNvSpPr txBox="1"/>
          <p:nvPr/>
        </p:nvSpPr>
        <p:spPr>
          <a:xfrm>
            <a:off x="942529" y="5105697"/>
            <a:ext cx="4064199" cy="439787"/>
          </a:xfrm>
          <a:prstGeom prst="rect">
            <a:avLst/>
          </a:prstGeom>
        </p:spPr>
        <p:txBody>
          <a:bodyPr lIns="0" tIns="0" rIns="0" bIns="0" rtlCol="0" anchor="t">
            <a:spAutoFit/>
          </a:bodyPr>
          <a:lstStyle/>
          <a:p>
            <a:pPr algn="l">
              <a:lnSpc>
                <a:spcPts val="3312"/>
              </a:lnSpc>
            </a:pPr>
            <a:r>
              <a:rPr lang="en-US" sz="2625">
                <a:solidFill>
                  <a:srgbClr val="76B9FF"/>
                </a:solidFill>
                <a:latin typeface="Roboto Slab"/>
                <a:ea typeface="Roboto Slab"/>
                <a:cs typeface="Roboto Slab"/>
                <a:sym typeface="Roboto Slab"/>
              </a:rPr>
              <a:t>Digital Platforms &amp; Media</a:t>
            </a:r>
          </a:p>
        </p:txBody>
      </p:sp>
      <p:sp>
        <p:nvSpPr>
          <p:cNvPr id="13" name="TextBox 13"/>
          <p:cNvSpPr txBox="1"/>
          <p:nvPr/>
        </p:nvSpPr>
        <p:spPr>
          <a:xfrm>
            <a:off x="942529" y="5728990"/>
            <a:ext cx="4444007" cy="947737"/>
          </a:xfrm>
          <a:prstGeom prst="rect">
            <a:avLst/>
          </a:prstGeom>
        </p:spPr>
        <p:txBody>
          <a:bodyPr lIns="0" tIns="0" rIns="0" bIns="0" rtlCol="0" anchor="t">
            <a:spAutoFit/>
          </a:bodyPr>
          <a:lstStyle/>
          <a:p>
            <a:pPr marL="311051" lvl="1" indent="-155525" algn="l">
              <a:lnSpc>
                <a:spcPts val="3374"/>
              </a:lnSpc>
              <a:buFont typeface="Arial"/>
              <a:buChar char="•"/>
            </a:pPr>
            <a:r>
              <a:rPr lang="en-US" sz="2062">
                <a:solidFill>
                  <a:srgbClr val="D6E5EF"/>
                </a:solidFill>
                <a:latin typeface="Roboto"/>
                <a:ea typeface="Roboto"/>
                <a:cs typeface="Roboto"/>
                <a:sym typeface="Roboto"/>
              </a:rPr>
              <a:t>Social media flagging manipulated videos and images</a:t>
            </a:r>
          </a:p>
        </p:txBody>
      </p:sp>
      <p:sp>
        <p:nvSpPr>
          <p:cNvPr id="14" name="TextBox 14"/>
          <p:cNvSpPr txBox="1"/>
          <p:nvPr/>
        </p:nvSpPr>
        <p:spPr>
          <a:xfrm>
            <a:off x="942529" y="6685210"/>
            <a:ext cx="4444007" cy="947737"/>
          </a:xfrm>
          <a:prstGeom prst="rect">
            <a:avLst/>
          </a:prstGeom>
        </p:spPr>
        <p:txBody>
          <a:bodyPr lIns="0" tIns="0" rIns="0" bIns="0" rtlCol="0" anchor="t">
            <a:spAutoFit/>
          </a:bodyPr>
          <a:lstStyle/>
          <a:p>
            <a:pPr marL="311051" lvl="1" indent="-155525" algn="l">
              <a:lnSpc>
                <a:spcPts val="3374"/>
              </a:lnSpc>
              <a:buFont typeface="Arial"/>
              <a:buChar char="•"/>
            </a:pPr>
            <a:r>
              <a:rPr lang="en-US" sz="2062">
                <a:solidFill>
                  <a:srgbClr val="D6E5EF"/>
                </a:solidFill>
                <a:latin typeface="Roboto"/>
                <a:ea typeface="Roboto"/>
                <a:cs typeface="Roboto"/>
                <a:sym typeface="Roboto"/>
              </a:rPr>
              <a:t>Journalism ensuring content authenticity before publication</a:t>
            </a:r>
          </a:p>
        </p:txBody>
      </p:sp>
      <p:sp>
        <p:nvSpPr>
          <p:cNvPr id="15" name="TextBox 15"/>
          <p:cNvSpPr txBox="1"/>
          <p:nvPr/>
        </p:nvSpPr>
        <p:spPr>
          <a:xfrm>
            <a:off x="942529" y="7641431"/>
            <a:ext cx="4444007" cy="947737"/>
          </a:xfrm>
          <a:prstGeom prst="rect">
            <a:avLst/>
          </a:prstGeom>
        </p:spPr>
        <p:txBody>
          <a:bodyPr lIns="0" tIns="0" rIns="0" bIns="0" rtlCol="0" anchor="t">
            <a:spAutoFit/>
          </a:bodyPr>
          <a:lstStyle/>
          <a:p>
            <a:pPr marL="311051" lvl="1" indent="-155525" algn="l">
              <a:lnSpc>
                <a:spcPts val="3374"/>
              </a:lnSpc>
              <a:buFont typeface="Arial"/>
              <a:buChar char="•"/>
            </a:pPr>
            <a:r>
              <a:rPr lang="en-US" sz="2062">
                <a:solidFill>
                  <a:srgbClr val="D6E5EF"/>
                </a:solidFill>
                <a:latin typeface="Roboto"/>
                <a:ea typeface="Roboto"/>
                <a:cs typeface="Roboto"/>
                <a:sym typeface="Roboto"/>
              </a:rPr>
              <a:t>Entertainment responsible use of AI in films and games</a:t>
            </a:r>
          </a:p>
        </p:txBody>
      </p:sp>
      <p:sp>
        <p:nvSpPr>
          <p:cNvPr id="16" name="TextBox 16"/>
          <p:cNvSpPr txBox="1"/>
          <p:nvPr/>
        </p:nvSpPr>
        <p:spPr>
          <a:xfrm>
            <a:off x="6052989" y="5105697"/>
            <a:ext cx="3366493" cy="439787"/>
          </a:xfrm>
          <a:prstGeom prst="rect">
            <a:avLst/>
          </a:prstGeom>
        </p:spPr>
        <p:txBody>
          <a:bodyPr lIns="0" tIns="0" rIns="0" bIns="0" rtlCol="0" anchor="t">
            <a:spAutoFit/>
          </a:bodyPr>
          <a:lstStyle/>
          <a:p>
            <a:pPr algn="l">
              <a:lnSpc>
                <a:spcPts val="3312"/>
              </a:lnSpc>
            </a:pPr>
            <a:r>
              <a:rPr lang="en-US" sz="2625">
                <a:solidFill>
                  <a:srgbClr val="76B9FF"/>
                </a:solidFill>
                <a:latin typeface="Roboto Slab"/>
                <a:ea typeface="Roboto Slab"/>
                <a:cs typeface="Roboto Slab"/>
                <a:sym typeface="Roboto Slab"/>
              </a:rPr>
              <a:t>Security &amp; Justice</a:t>
            </a:r>
          </a:p>
        </p:txBody>
      </p:sp>
      <p:sp>
        <p:nvSpPr>
          <p:cNvPr id="17" name="TextBox 17"/>
          <p:cNvSpPr txBox="1"/>
          <p:nvPr/>
        </p:nvSpPr>
        <p:spPr>
          <a:xfrm>
            <a:off x="6052989" y="5728990"/>
            <a:ext cx="4444007" cy="947737"/>
          </a:xfrm>
          <a:prstGeom prst="rect">
            <a:avLst/>
          </a:prstGeom>
        </p:spPr>
        <p:txBody>
          <a:bodyPr lIns="0" tIns="0" rIns="0" bIns="0" rtlCol="0" anchor="t">
            <a:spAutoFit/>
          </a:bodyPr>
          <a:lstStyle/>
          <a:p>
            <a:pPr marL="311051" lvl="1" indent="-155525" algn="l">
              <a:lnSpc>
                <a:spcPts val="3374"/>
              </a:lnSpc>
              <a:buFont typeface="Arial"/>
              <a:buChar char="•"/>
            </a:pPr>
            <a:r>
              <a:rPr lang="en-US" sz="2062">
                <a:solidFill>
                  <a:srgbClr val="D6E5EF"/>
                </a:solidFill>
                <a:latin typeface="Roboto"/>
                <a:ea typeface="Roboto"/>
                <a:cs typeface="Roboto"/>
                <a:sym typeface="Roboto"/>
              </a:rPr>
              <a:t>Cybersecurity preventing identity fraud and account takeovers</a:t>
            </a:r>
          </a:p>
        </p:txBody>
      </p:sp>
      <p:sp>
        <p:nvSpPr>
          <p:cNvPr id="18" name="TextBox 18"/>
          <p:cNvSpPr txBox="1"/>
          <p:nvPr/>
        </p:nvSpPr>
        <p:spPr>
          <a:xfrm>
            <a:off x="6052989" y="6685210"/>
            <a:ext cx="4444007" cy="1378744"/>
          </a:xfrm>
          <a:prstGeom prst="rect">
            <a:avLst/>
          </a:prstGeom>
        </p:spPr>
        <p:txBody>
          <a:bodyPr lIns="0" tIns="0" rIns="0" bIns="0" rtlCol="0" anchor="t">
            <a:spAutoFit/>
          </a:bodyPr>
          <a:lstStyle/>
          <a:p>
            <a:pPr marL="311051" lvl="1" indent="-155525" algn="l">
              <a:lnSpc>
                <a:spcPts val="3374"/>
              </a:lnSpc>
              <a:buFont typeface="Arial"/>
              <a:buChar char="•"/>
            </a:pPr>
            <a:r>
              <a:rPr lang="en-US" sz="2062">
                <a:solidFill>
                  <a:srgbClr val="D6E5EF"/>
                </a:solidFill>
                <a:latin typeface="Roboto"/>
                <a:ea typeface="Roboto"/>
                <a:cs typeface="Roboto"/>
                <a:sym typeface="Roboto"/>
              </a:rPr>
              <a:t>Law enforcement detecting fake confessions and fabricated evidence</a:t>
            </a:r>
          </a:p>
        </p:txBody>
      </p:sp>
      <p:sp>
        <p:nvSpPr>
          <p:cNvPr id="19" name="TextBox 19"/>
          <p:cNvSpPr txBox="1"/>
          <p:nvPr/>
        </p:nvSpPr>
        <p:spPr>
          <a:xfrm>
            <a:off x="6052989" y="8072437"/>
            <a:ext cx="4444007" cy="947737"/>
          </a:xfrm>
          <a:prstGeom prst="rect">
            <a:avLst/>
          </a:prstGeom>
        </p:spPr>
        <p:txBody>
          <a:bodyPr lIns="0" tIns="0" rIns="0" bIns="0" rtlCol="0" anchor="t">
            <a:spAutoFit/>
          </a:bodyPr>
          <a:lstStyle/>
          <a:p>
            <a:pPr marL="311051" lvl="1" indent="-155525" algn="l">
              <a:lnSpc>
                <a:spcPts val="3374"/>
              </a:lnSpc>
              <a:buFont typeface="Arial"/>
              <a:buChar char="•"/>
            </a:pPr>
            <a:r>
              <a:rPr lang="en-US" sz="2062">
                <a:solidFill>
                  <a:srgbClr val="D6E5EF"/>
                </a:solidFill>
                <a:latin typeface="Roboto"/>
                <a:ea typeface="Roboto"/>
                <a:cs typeface="Roboto"/>
                <a:sym typeface="Roboto"/>
              </a:rPr>
              <a:t>Legal systems protecting against fraudulent documentation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sp>
      </p:grpSp>
      <p:sp>
        <p:nvSpPr>
          <p:cNvPr id="10" name="TextBox 10"/>
          <p:cNvSpPr txBox="1"/>
          <p:nvPr/>
        </p:nvSpPr>
        <p:spPr>
          <a:xfrm>
            <a:off x="992238" y="934790"/>
            <a:ext cx="9445526" cy="1338560"/>
          </a:xfrm>
          <a:prstGeom prst="rect">
            <a:avLst/>
          </a:prstGeom>
        </p:spPr>
        <p:txBody>
          <a:bodyPr lIns="0" tIns="0" rIns="0" bIns="0" rtlCol="0" anchor="t">
            <a:spAutoFit/>
          </a:bodyPr>
          <a:lstStyle/>
          <a:p>
            <a:pPr algn="l">
              <a:lnSpc>
                <a:spcPts val="5187"/>
              </a:lnSpc>
            </a:pPr>
            <a:r>
              <a:rPr lang="en-US" sz="4124">
                <a:solidFill>
                  <a:srgbClr val="76B9FF"/>
                </a:solidFill>
                <a:latin typeface="Roboto Slab"/>
                <a:ea typeface="Roboto Slab"/>
                <a:cs typeface="Roboto Slab"/>
                <a:sym typeface="Roboto Slab"/>
              </a:rPr>
              <a:t>Future Perspectives on Face Recognition and Deep Fakes</a:t>
            </a:r>
          </a:p>
        </p:txBody>
      </p:sp>
      <p:sp>
        <p:nvSpPr>
          <p:cNvPr id="11" name="TextBox 11"/>
          <p:cNvSpPr txBox="1"/>
          <p:nvPr/>
        </p:nvSpPr>
        <p:spPr>
          <a:xfrm>
            <a:off x="992238" y="2516089"/>
            <a:ext cx="9445526" cy="1096864"/>
          </a:xfrm>
          <a:prstGeom prst="rect">
            <a:avLst/>
          </a:prstGeom>
        </p:spPr>
        <p:txBody>
          <a:bodyPr lIns="0" tIns="0" rIns="0" bIns="0" rtlCol="0" anchor="t">
            <a:spAutoFit/>
          </a:bodyPr>
          <a:lstStyle/>
          <a:p>
            <a:pPr algn="l">
              <a:lnSpc>
                <a:spcPts val="2625"/>
              </a:lnSpc>
            </a:pPr>
            <a:r>
              <a:rPr lang="en-US" sz="1625">
                <a:solidFill>
                  <a:srgbClr val="D6E5EF"/>
                </a:solidFill>
                <a:latin typeface="Roboto"/>
                <a:ea typeface="Roboto"/>
                <a:cs typeface="Roboto"/>
                <a:sym typeface="Roboto"/>
              </a:rPr>
              <a:t>The landscape of facial recognition and deep fake technology continues to evolve rapidly. Success requires balancing technological advancement with robust ethical frameworks and comprehensive regulatory oversight.</a:t>
            </a:r>
          </a:p>
        </p:txBody>
      </p:sp>
      <p:grpSp>
        <p:nvGrpSpPr>
          <p:cNvPr id="12" name="Group 12"/>
          <p:cNvGrpSpPr/>
          <p:nvPr/>
        </p:nvGrpSpPr>
        <p:grpSpPr>
          <a:xfrm>
            <a:off x="977950" y="3837831"/>
            <a:ext cx="4645075" cy="2671614"/>
            <a:chOff x="0" y="0"/>
            <a:chExt cx="6193433" cy="3562152"/>
          </a:xfrm>
        </p:grpSpPr>
        <p:sp>
          <p:nvSpPr>
            <p:cNvPr id="13" name="Freeform 13"/>
            <p:cNvSpPr/>
            <p:nvPr/>
          </p:nvSpPr>
          <p:spPr>
            <a:xfrm>
              <a:off x="19050" y="19050"/>
              <a:ext cx="6155309" cy="3524123"/>
            </a:xfrm>
            <a:custGeom>
              <a:avLst/>
              <a:gdLst/>
              <a:ahLst/>
              <a:cxnLst/>
              <a:rect l="l" t="t" r="r" b="b"/>
              <a:pathLst>
                <a:path w="6155309" h="3524123">
                  <a:moveTo>
                    <a:pt x="0" y="182880"/>
                  </a:moveTo>
                  <a:cubicBezTo>
                    <a:pt x="0" y="81915"/>
                    <a:pt x="82296" y="0"/>
                    <a:pt x="183642" y="0"/>
                  </a:cubicBezTo>
                  <a:lnTo>
                    <a:pt x="5971667" y="0"/>
                  </a:lnTo>
                  <a:cubicBezTo>
                    <a:pt x="6073140" y="0"/>
                    <a:pt x="6155309" y="81915"/>
                    <a:pt x="6155309" y="182880"/>
                  </a:cubicBezTo>
                  <a:lnTo>
                    <a:pt x="6155309" y="3341243"/>
                  </a:lnTo>
                  <a:cubicBezTo>
                    <a:pt x="6155309" y="3442208"/>
                    <a:pt x="6073013" y="3524123"/>
                    <a:pt x="5971667" y="3524123"/>
                  </a:cubicBezTo>
                  <a:lnTo>
                    <a:pt x="183642" y="3524123"/>
                  </a:lnTo>
                  <a:cubicBezTo>
                    <a:pt x="82169" y="3524123"/>
                    <a:pt x="0" y="3442208"/>
                    <a:pt x="0" y="3341243"/>
                  </a:cubicBezTo>
                  <a:close/>
                </a:path>
              </a:pathLst>
            </a:custGeom>
            <a:solidFill>
              <a:srgbClr val="202733"/>
            </a:solidFill>
          </p:spPr>
        </p:sp>
        <p:sp>
          <p:nvSpPr>
            <p:cNvPr id="14" name="Freeform 14"/>
            <p:cNvSpPr/>
            <p:nvPr/>
          </p:nvSpPr>
          <p:spPr>
            <a:xfrm>
              <a:off x="0" y="0"/>
              <a:ext cx="6193409" cy="3562223"/>
            </a:xfrm>
            <a:custGeom>
              <a:avLst/>
              <a:gdLst/>
              <a:ahLst/>
              <a:cxnLst/>
              <a:rect l="l" t="t" r="r" b="b"/>
              <a:pathLst>
                <a:path w="6193409" h="3562223">
                  <a:moveTo>
                    <a:pt x="0" y="201930"/>
                  </a:moveTo>
                  <a:cubicBezTo>
                    <a:pt x="0" y="90297"/>
                    <a:pt x="90805" y="0"/>
                    <a:pt x="202692" y="0"/>
                  </a:cubicBezTo>
                  <a:lnTo>
                    <a:pt x="5990717" y="0"/>
                  </a:lnTo>
                  <a:lnTo>
                    <a:pt x="5990717" y="19050"/>
                  </a:lnTo>
                  <a:lnTo>
                    <a:pt x="5990717" y="0"/>
                  </a:lnTo>
                  <a:cubicBezTo>
                    <a:pt x="6102604" y="0"/>
                    <a:pt x="6193409" y="90297"/>
                    <a:pt x="6193409" y="201930"/>
                  </a:cubicBezTo>
                  <a:lnTo>
                    <a:pt x="6174359" y="201930"/>
                  </a:lnTo>
                  <a:lnTo>
                    <a:pt x="6193409" y="201930"/>
                  </a:lnTo>
                  <a:lnTo>
                    <a:pt x="6193409" y="3360293"/>
                  </a:lnTo>
                  <a:lnTo>
                    <a:pt x="6174359" y="3360293"/>
                  </a:lnTo>
                  <a:lnTo>
                    <a:pt x="6193409" y="3360293"/>
                  </a:lnTo>
                  <a:cubicBezTo>
                    <a:pt x="6193409" y="3471926"/>
                    <a:pt x="6102604" y="3562223"/>
                    <a:pt x="5990717" y="3562223"/>
                  </a:cubicBezTo>
                  <a:lnTo>
                    <a:pt x="5990717" y="3543173"/>
                  </a:lnTo>
                  <a:lnTo>
                    <a:pt x="5990717" y="3562223"/>
                  </a:lnTo>
                  <a:lnTo>
                    <a:pt x="202692" y="3562223"/>
                  </a:lnTo>
                  <a:lnTo>
                    <a:pt x="202692" y="3543173"/>
                  </a:lnTo>
                  <a:lnTo>
                    <a:pt x="202692" y="3562223"/>
                  </a:lnTo>
                  <a:cubicBezTo>
                    <a:pt x="90805" y="3562096"/>
                    <a:pt x="0" y="3471799"/>
                    <a:pt x="0" y="3360293"/>
                  </a:cubicBezTo>
                  <a:lnTo>
                    <a:pt x="0" y="201930"/>
                  </a:lnTo>
                  <a:lnTo>
                    <a:pt x="19050" y="201930"/>
                  </a:lnTo>
                  <a:lnTo>
                    <a:pt x="0" y="201930"/>
                  </a:lnTo>
                  <a:moveTo>
                    <a:pt x="38100" y="201930"/>
                  </a:moveTo>
                  <a:lnTo>
                    <a:pt x="38100" y="3360293"/>
                  </a:lnTo>
                  <a:lnTo>
                    <a:pt x="19050" y="3360293"/>
                  </a:lnTo>
                  <a:lnTo>
                    <a:pt x="38100" y="3360293"/>
                  </a:lnTo>
                  <a:cubicBezTo>
                    <a:pt x="38100" y="3450717"/>
                    <a:pt x="111760" y="3524123"/>
                    <a:pt x="202692" y="3524123"/>
                  </a:cubicBezTo>
                  <a:lnTo>
                    <a:pt x="5990717" y="3524123"/>
                  </a:lnTo>
                  <a:cubicBezTo>
                    <a:pt x="6081776" y="3524123"/>
                    <a:pt x="6155309" y="3450717"/>
                    <a:pt x="6155309" y="3360293"/>
                  </a:cubicBezTo>
                  <a:lnTo>
                    <a:pt x="6155309" y="201930"/>
                  </a:lnTo>
                  <a:cubicBezTo>
                    <a:pt x="6155309" y="111506"/>
                    <a:pt x="6081649" y="38100"/>
                    <a:pt x="5990717" y="38100"/>
                  </a:cubicBezTo>
                  <a:lnTo>
                    <a:pt x="202692" y="38100"/>
                  </a:lnTo>
                  <a:lnTo>
                    <a:pt x="202692" y="19050"/>
                  </a:lnTo>
                  <a:lnTo>
                    <a:pt x="202692" y="38100"/>
                  </a:lnTo>
                  <a:cubicBezTo>
                    <a:pt x="111760" y="38100"/>
                    <a:pt x="38100" y="111506"/>
                    <a:pt x="38100" y="201930"/>
                  </a:cubicBezTo>
                  <a:close/>
                </a:path>
              </a:pathLst>
            </a:custGeom>
            <a:solidFill>
              <a:srgbClr val="585F6B"/>
            </a:solidFill>
          </p:spPr>
        </p:sp>
      </p:grpSp>
      <p:grpSp>
        <p:nvGrpSpPr>
          <p:cNvPr id="15" name="Group 15"/>
          <p:cNvGrpSpPr>
            <a:grpSpLocks noChangeAspect="1"/>
          </p:cNvGrpSpPr>
          <p:nvPr/>
        </p:nvGrpSpPr>
        <p:grpSpPr>
          <a:xfrm>
            <a:off x="963662" y="3852119"/>
            <a:ext cx="114300" cy="2643039"/>
            <a:chOff x="0" y="0"/>
            <a:chExt cx="152400" cy="3524052"/>
          </a:xfrm>
        </p:grpSpPr>
        <p:sp>
          <p:nvSpPr>
            <p:cNvPr id="16" name="Freeform 16" descr="preencoded.png"/>
            <p:cNvSpPr/>
            <p:nvPr/>
          </p:nvSpPr>
          <p:spPr>
            <a:xfrm>
              <a:off x="0" y="0"/>
              <a:ext cx="152400" cy="3523996"/>
            </a:xfrm>
            <a:custGeom>
              <a:avLst/>
              <a:gdLst/>
              <a:ahLst/>
              <a:cxnLst/>
              <a:rect l="l" t="t" r="r" b="b"/>
              <a:pathLst>
                <a:path w="152400" h="3523996">
                  <a:moveTo>
                    <a:pt x="0" y="0"/>
                  </a:moveTo>
                  <a:lnTo>
                    <a:pt x="152400" y="0"/>
                  </a:lnTo>
                  <a:lnTo>
                    <a:pt x="152400" y="3523996"/>
                  </a:lnTo>
                  <a:lnTo>
                    <a:pt x="0" y="3523996"/>
                  </a:lnTo>
                  <a:lnTo>
                    <a:pt x="0" y="0"/>
                  </a:lnTo>
                  <a:close/>
                </a:path>
              </a:pathLst>
            </a:custGeom>
            <a:blipFill>
              <a:blip r:embed="rId6"/>
              <a:stretch>
                <a:fillRect l="-87" r="-87" b="-1"/>
              </a:stretch>
            </a:blipFill>
          </p:spPr>
        </p:sp>
      </p:grpSp>
      <p:sp>
        <p:nvSpPr>
          <p:cNvPr id="17" name="TextBox 17"/>
          <p:cNvSpPr txBox="1"/>
          <p:nvPr/>
        </p:nvSpPr>
        <p:spPr>
          <a:xfrm>
            <a:off x="1319064" y="4083695"/>
            <a:ext cx="2966145" cy="341709"/>
          </a:xfrm>
          <a:prstGeom prst="rect">
            <a:avLst/>
          </a:prstGeom>
        </p:spPr>
        <p:txBody>
          <a:bodyPr lIns="0" tIns="0" rIns="0" bIns="0" rtlCol="0" anchor="t">
            <a:spAutoFit/>
          </a:bodyPr>
          <a:lstStyle/>
          <a:p>
            <a:pPr algn="l">
              <a:lnSpc>
                <a:spcPts val="2562"/>
              </a:lnSpc>
            </a:pPr>
            <a:r>
              <a:rPr lang="en-US" sz="2062">
                <a:solidFill>
                  <a:srgbClr val="D6E5EF"/>
                </a:solidFill>
                <a:latin typeface="Roboto Slab"/>
                <a:ea typeface="Roboto Slab"/>
                <a:cs typeface="Roboto Slab"/>
                <a:sym typeface="Roboto Slab"/>
              </a:rPr>
              <a:t>Emerging Technologies</a:t>
            </a:r>
          </a:p>
        </p:txBody>
      </p:sp>
      <p:sp>
        <p:nvSpPr>
          <p:cNvPr id="18" name="TextBox 18"/>
          <p:cNvSpPr txBox="1"/>
          <p:nvPr/>
        </p:nvSpPr>
        <p:spPr>
          <a:xfrm>
            <a:off x="1319064" y="4476750"/>
            <a:ext cx="4048571" cy="1777305"/>
          </a:xfrm>
          <a:prstGeom prst="rect">
            <a:avLst/>
          </a:prstGeom>
        </p:spPr>
        <p:txBody>
          <a:bodyPr lIns="0" tIns="0" rIns="0" bIns="0" rtlCol="0" anchor="t">
            <a:spAutoFit/>
          </a:bodyPr>
          <a:lstStyle/>
          <a:p>
            <a:pPr algn="l">
              <a:lnSpc>
                <a:spcPts val="2625"/>
              </a:lnSpc>
            </a:pPr>
            <a:r>
              <a:rPr lang="en-US" sz="1625">
                <a:solidFill>
                  <a:srgbClr val="D6E5EF"/>
                </a:solidFill>
                <a:latin typeface="Roboto"/>
                <a:ea typeface="Roboto"/>
                <a:cs typeface="Roboto"/>
                <a:sym typeface="Roboto"/>
              </a:rPr>
              <a:t>Innovations in machine learning and neural networks will dramatically enhance detection accuracy, enabling real-time identification of manipulated media across platforms.</a:t>
            </a:r>
          </a:p>
        </p:txBody>
      </p:sp>
      <p:grpSp>
        <p:nvGrpSpPr>
          <p:cNvPr id="19" name="Group 19"/>
          <p:cNvGrpSpPr/>
          <p:nvPr/>
        </p:nvGrpSpPr>
        <p:grpSpPr>
          <a:xfrm>
            <a:off x="5806976" y="3837831"/>
            <a:ext cx="4645075" cy="2671614"/>
            <a:chOff x="0" y="0"/>
            <a:chExt cx="6193433" cy="3562152"/>
          </a:xfrm>
        </p:grpSpPr>
        <p:sp>
          <p:nvSpPr>
            <p:cNvPr id="20" name="Freeform 20"/>
            <p:cNvSpPr/>
            <p:nvPr/>
          </p:nvSpPr>
          <p:spPr>
            <a:xfrm>
              <a:off x="19050" y="19050"/>
              <a:ext cx="6155309" cy="3524123"/>
            </a:xfrm>
            <a:custGeom>
              <a:avLst/>
              <a:gdLst/>
              <a:ahLst/>
              <a:cxnLst/>
              <a:rect l="l" t="t" r="r" b="b"/>
              <a:pathLst>
                <a:path w="6155309" h="3524123">
                  <a:moveTo>
                    <a:pt x="0" y="182880"/>
                  </a:moveTo>
                  <a:cubicBezTo>
                    <a:pt x="0" y="81915"/>
                    <a:pt x="82296" y="0"/>
                    <a:pt x="183642" y="0"/>
                  </a:cubicBezTo>
                  <a:lnTo>
                    <a:pt x="5971667" y="0"/>
                  </a:lnTo>
                  <a:cubicBezTo>
                    <a:pt x="6073140" y="0"/>
                    <a:pt x="6155309" y="81915"/>
                    <a:pt x="6155309" y="182880"/>
                  </a:cubicBezTo>
                  <a:lnTo>
                    <a:pt x="6155309" y="3341243"/>
                  </a:lnTo>
                  <a:cubicBezTo>
                    <a:pt x="6155309" y="3442208"/>
                    <a:pt x="6073013" y="3524123"/>
                    <a:pt x="5971667" y="3524123"/>
                  </a:cubicBezTo>
                  <a:lnTo>
                    <a:pt x="183642" y="3524123"/>
                  </a:lnTo>
                  <a:cubicBezTo>
                    <a:pt x="82169" y="3524123"/>
                    <a:pt x="0" y="3442208"/>
                    <a:pt x="0" y="3341243"/>
                  </a:cubicBezTo>
                  <a:close/>
                </a:path>
              </a:pathLst>
            </a:custGeom>
            <a:solidFill>
              <a:srgbClr val="202733"/>
            </a:solidFill>
          </p:spPr>
        </p:sp>
        <p:sp>
          <p:nvSpPr>
            <p:cNvPr id="21" name="Freeform 21"/>
            <p:cNvSpPr/>
            <p:nvPr/>
          </p:nvSpPr>
          <p:spPr>
            <a:xfrm>
              <a:off x="0" y="0"/>
              <a:ext cx="6193409" cy="3562223"/>
            </a:xfrm>
            <a:custGeom>
              <a:avLst/>
              <a:gdLst/>
              <a:ahLst/>
              <a:cxnLst/>
              <a:rect l="l" t="t" r="r" b="b"/>
              <a:pathLst>
                <a:path w="6193409" h="3562223">
                  <a:moveTo>
                    <a:pt x="0" y="201930"/>
                  </a:moveTo>
                  <a:cubicBezTo>
                    <a:pt x="0" y="90297"/>
                    <a:pt x="90805" y="0"/>
                    <a:pt x="202692" y="0"/>
                  </a:cubicBezTo>
                  <a:lnTo>
                    <a:pt x="5990717" y="0"/>
                  </a:lnTo>
                  <a:lnTo>
                    <a:pt x="5990717" y="19050"/>
                  </a:lnTo>
                  <a:lnTo>
                    <a:pt x="5990717" y="0"/>
                  </a:lnTo>
                  <a:cubicBezTo>
                    <a:pt x="6102604" y="0"/>
                    <a:pt x="6193409" y="90297"/>
                    <a:pt x="6193409" y="201930"/>
                  </a:cubicBezTo>
                  <a:lnTo>
                    <a:pt x="6174359" y="201930"/>
                  </a:lnTo>
                  <a:lnTo>
                    <a:pt x="6193409" y="201930"/>
                  </a:lnTo>
                  <a:lnTo>
                    <a:pt x="6193409" y="3360293"/>
                  </a:lnTo>
                  <a:lnTo>
                    <a:pt x="6174359" y="3360293"/>
                  </a:lnTo>
                  <a:lnTo>
                    <a:pt x="6193409" y="3360293"/>
                  </a:lnTo>
                  <a:cubicBezTo>
                    <a:pt x="6193409" y="3471926"/>
                    <a:pt x="6102604" y="3562223"/>
                    <a:pt x="5990717" y="3562223"/>
                  </a:cubicBezTo>
                  <a:lnTo>
                    <a:pt x="5990717" y="3543173"/>
                  </a:lnTo>
                  <a:lnTo>
                    <a:pt x="5990717" y="3562223"/>
                  </a:lnTo>
                  <a:lnTo>
                    <a:pt x="202692" y="3562223"/>
                  </a:lnTo>
                  <a:lnTo>
                    <a:pt x="202692" y="3543173"/>
                  </a:lnTo>
                  <a:lnTo>
                    <a:pt x="202692" y="3562223"/>
                  </a:lnTo>
                  <a:cubicBezTo>
                    <a:pt x="90805" y="3562096"/>
                    <a:pt x="0" y="3471799"/>
                    <a:pt x="0" y="3360293"/>
                  </a:cubicBezTo>
                  <a:lnTo>
                    <a:pt x="0" y="201930"/>
                  </a:lnTo>
                  <a:lnTo>
                    <a:pt x="19050" y="201930"/>
                  </a:lnTo>
                  <a:lnTo>
                    <a:pt x="0" y="201930"/>
                  </a:lnTo>
                  <a:moveTo>
                    <a:pt x="38100" y="201930"/>
                  </a:moveTo>
                  <a:lnTo>
                    <a:pt x="38100" y="3360293"/>
                  </a:lnTo>
                  <a:lnTo>
                    <a:pt x="19050" y="3360293"/>
                  </a:lnTo>
                  <a:lnTo>
                    <a:pt x="38100" y="3360293"/>
                  </a:lnTo>
                  <a:cubicBezTo>
                    <a:pt x="38100" y="3450717"/>
                    <a:pt x="111760" y="3524123"/>
                    <a:pt x="202692" y="3524123"/>
                  </a:cubicBezTo>
                  <a:lnTo>
                    <a:pt x="5990717" y="3524123"/>
                  </a:lnTo>
                  <a:cubicBezTo>
                    <a:pt x="6081776" y="3524123"/>
                    <a:pt x="6155309" y="3450717"/>
                    <a:pt x="6155309" y="3360293"/>
                  </a:cubicBezTo>
                  <a:lnTo>
                    <a:pt x="6155309" y="201930"/>
                  </a:lnTo>
                  <a:cubicBezTo>
                    <a:pt x="6155309" y="111506"/>
                    <a:pt x="6081649" y="38100"/>
                    <a:pt x="5990717" y="38100"/>
                  </a:cubicBezTo>
                  <a:lnTo>
                    <a:pt x="202692" y="38100"/>
                  </a:lnTo>
                  <a:lnTo>
                    <a:pt x="202692" y="19050"/>
                  </a:lnTo>
                  <a:lnTo>
                    <a:pt x="202692" y="38100"/>
                  </a:lnTo>
                  <a:cubicBezTo>
                    <a:pt x="111760" y="38100"/>
                    <a:pt x="38100" y="111506"/>
                    <a:pt x="38100" y="201930"/>
                  </a:cubicBezTo>
                  <a:close/>
                </a:path>
              </a:pathLst>
            </a:custGeom>
            <a:solidFill>
              <a:srgbClr val="585F6B"/>
            </a:solidFill>
          </p:spPr>
        </p:sp>
      </p:grpSp>
      <p:grpSp>
        <p:nvGrpSpPr>
          <p:cNvPr id="22" name="Group 22"/>
          <p:cNvGrpSpPr>
            <a:grpSpLocks noChangeAspect="1"/>
          </p:cNvGrpSpPr>
          <p:nvPr/>
        </p:nvGrpSpPr>
        <p:grpSpPr>
          <a:xfrm>
            <a:off x="5792689" y="3852119"/>
            <a:ext cx="114300" cy="2643039"/>
            <a:chOff x="0" y="0"/>
            <a:chExt cx="152400" cy="3524052"/>
          </a:xfrm>
        </p:grpSpPr>
        <p:sp>
          <p:nvSpPr>
            <p:cNvPr id="23" name="Freeform 23" descr="preencoded.png"/>
            <p:cNvSpPr/>
            <p:nvPr/>
          </p:nvSpPr>
          <p:spPr>
            <a:xfrm>
              <a:off x="0" y="0"/>
              <a:ext cx="152400" cy="3523996"/>
            </a:xfrm>
            <a:custGeom>
              <a:avLst/>
              <a:gdLst/>
              <a:ahLst/>
              <a:cxnLst/>
              <a:rect l="l" t="t" r="r" b="b"/>
              <a:pathLst>
                <a:path w="152400" h="3523996">
                  <a:moveTo>
                    <a:pt x="0" y="0"/>
                  </a:moveTo>
                  <a:lnTo>
                    <a:pt x="152400" y="0"/>
                  </a:lnTo>
                  <a:lnTo>
                    <a:pt x="152400" y="3523996"/>
                  </a:lnTo>
                  <a:lnTo>
                    <a:pt x="0" y="3523996"/>
                  </a:lnTo>
                  <a:lnTo>
                    <a:pt x="0" y="0"/>
                  </a:lnTo>
                  <a:close/>
                </a:path>
              </a:pathLst>
            </a:custGeom>
            <a:blipFill>
              <a:blip r:embed="rId6"/>
              <a:stretch>
                <a:fillRect l="-87" r="-87" b="-1"/>
              </a:stretch>
            </a:blipFill>
          </p:spPr>
        </p:sp>
      </p:grpSp>
      <p:sp>
        <p:nvSpPr>
          <p:cNvPr id="24" name="TextBox 24"/>
          <p:cNvSpPr txBox="1"/>
          <p:nvPr/>
        </p:nvSpPr>
        <p:spPr>
          <a:xfrm>
            <a:off x="6148090" y="4083695"/>
            <a:ext cx="3017044" cy="341709"/>
          </a:xfrm>
          <a:prstGeom prst="rect">
            <a:avLst/>
          </a:prstGeom>
        </p:spPr>
        <p:txBody>
          <a:bodyPr lIns="0" tIns="0" rIns="0" bIns="0" rtlCol="0" anchor="t">
            <a:spAutoFit/>
          </a:bodyPr>
          <a:lstStyle/>
          <a:p>
            <a:pPr algn="l">
              <a:lnSpc>
                <a:spcPts val="2562"/>
              </a:lnSpc>
            </a:pPr>
            <a:r>
              <a:rPr lang="en-US" sz="2062">
                <a:solidFill>
                  <a:srgbClr val="D6E5EF"/>
                </a:solidFill>
                <a:latin typeface="Roboto Slab"/>
                <a:ea typeface="Roboto Slab"/>
                <a:cs typeface="Roboto Slab"/>
                <a:sym typeface="Roboto Slab"/>
              </a:rPr>
              <a:t>Integration of Ethical AI</a:t>
            </a:r>
          </a:p>
        </p:txBody>
      </p:sp>
      <p:sp>
        <p:nvSpPr>
          <p:cNvPr id="25" name="TextBox 25"/>
          <p:cNvSpPr txBox="1"/>
          <p:nvPr/>
        </p:nvSpPr>
        <p:spPr>
          <a:xfrm>
            <a:off x="6148090" y="4476750"/>
            <a:ext cx="4048571" cy="1777305"/>
          </a:xfrm>
          <a:prstGeom prst="rect">
            <a:avLst/>
          </a:prstGeom>
        </p:spPr>
        <p:txBody>
          <a:bodyPr lIns="0" tIns="0" rIns="0" bIns="0" rtlCol="0" anchor="t">
            <a:spAutoFit/>
          </a:bodyPr>
          <a:lstStyle/>
          <a:p>
            <a:pPr algn="l">
              <a:lnSpc>
                <a:spcPts val="2625"/>
              </a:lnSpc>
            </a:pPr>
            <a:r>
              <a:rPr lang="en-US" sz="1625">
                <a:solidFill>
                  <a:srgbClr val="D6E5EF"/>
                </a:solidFill>
                <a:latin typeface="Roboto"/>
                <a:ea typeface="Roboto"/>
                <a:cs typeface="Roboto"/>
                <a:sym typeface="Roboto"/>
              </a:rPr>
              <a:t>Responsible development prioritizing ethical considerations from inception ensures AI systems respect privacy, maintain transparency, and protect vulnerable populations.</a:t>
            </a:r>
          </a:p>
        </p:txBody>
      </p:sp>
      <p:grpSp>
        <p:nvGrpSpPr>
          <p:cNvPr id="26" name="Group 26"/>
          <p:cNvGrpSpPr/>
          <p:nvPr/>
        </p:nvGrpSpPr>
        <p:grpSpPr>
          <a:xfrm>
            <a:off x="977950" y="6693396"/>
            <a:ext cx="4645075" cy="2663578"/>
            <a:chOff x="0" y="0"/>
            <a:chExt cx="6193433" cy="3551437"/>
          </a:xfrm>
        </p:grpSpPr>
        <p:sp>
          <p:nvSpPr>
            <p:cNvPr id="27" name="Freeform 27"/>
            <p:cNvSpPr/>
            <p:nvPr/>
          </p:nvSpPr>
          <p:spPr>
            <a:xfrm>
              <a:off x="19050" y="19050"/>
              <a:ext cx="6155436" cy="3513328"/>
            </a:xfrm>
            <a:custGeom>
              <a:avLst/>
              <a:gdLst/>
              <a:ahLst/>
              <a:cxnLst/>
              <a:rect l="l" t="t" r="r" b="b"/>
              <a:pathLst>
                <a:path w="6155436" h="3513328">
                  <a:moveTo>
                    <a:pt x="0" y="182880"/>
                  </a:moveTo>
                  <a:cubicBezTo>
                    <a:pt x="0" y="81915"/>
                    <a:pt x="82296" y="0"/>
                    <a:pt x="183769" y="0"/>
                  </a:cubicBezTo>
                  <a:lnTo>
                    <a:pt x="5971667" y="0"/>
                  </a:lnTo>
                  <a:cubicBezTo>
                    <a:pt x="6073140" y="0"/>
                    <a:pt x="6155436" y="81915"/>
                    <a:pt x="6155436" y="182880"/>
                  </a:cubicBezTo>
                  <a:lnTo>
                    <a:pt x="6155436" y="3330448"/>
                  </a:lnTo>
                  <a:cubicBezTo>
                    <a:pt x="6155436" y="3431413"/>
                    <a:pt x="6073140" y="3513328"/>
                    <a:pt x="5971667" y="3513328"/>
                  </a:cubicBezTo>
                  <a:lnTo>
                    <a:pt x="183769" y="3513328"/>
                  </a:lnTo>
                  <a:cubicBezTo>
                    <a:pt x="82296" y="3513328"/>
                    <a:pt x="0" y="3431413"/>
                    <a:pt x="0" y="3330448"/>
                  </a:cubicBezTo>
                  <a:close/>
                </a:path>
              </a:pathLst>
            </a:custGeom>
            <a:solidFill>
              <a:srgbClr val="202733"/>
            </a:solidFill>
          </p:spPr>
        </p:sp>
        <p:sp>
          <p:nvSpPr>
            <p:cNvPr id="28" name="Freeform 28"/>
            <p:cNvSpPr/>
            <p:nvPr/>
          </p:nvSpPr>
          <p:spPr>
            <a:xfrm>
              <a:off x="0" y="0"/>
              <a:ext cx="6193536" cy="3551428"/>
            </a:xfrm>
            <a:custGeom>
              <a:avLst/>
              <a:gdLst/>
              <a:ahLst/>
              <a:cxnLst/>
              <a:rect l="l" t="t" r="r" b="b"/>
              <a:pathLst>
                <a:path w="6193536" h="3551428">
                  <a:moveTo>
                    <a:pt x="0" y="201930"/>
                  </a:moveTo>
                  <a:cubicBezTo>
                    <a:pt x="0" y="90297"/>
                    <a:pt x="90805" y="0"/>
                    <a:pt x="202819" y="0"/>
                  </a:cubicBezTo>
                  <a:lnTo>
                    <a:pt x="5990717" y="0"/>
                  </a:lnTo>
                  <a:lnTo>
                    <a:pt x="5990717" y="19050"/>
                  </a:lnTo>
                  <a:lnTo>
                    <a:pt x="5990717" y="0"/>
                  </a:lnTo>
                  <a:cubicBezTo>
                    <a:pt x="6102604" y="0"/>
                    <a:pt x="6193536" y="90297"/>
                    <a:pt x="6193536" y="201930"/>
                  </a:cubicBezTo>
                  <a:lnTo>
                    <a:pt x="6174486" y="201930"/>
                  </a:lnTo>
                  <a:lnTo>
                    <a:pt x="6193536" y="201930"/>
                  </a:lnTo>
                  <a:lnTo>
                    <a:pt x="6193536" y="3349498"/>
                  </a:lnTo>
                  <a:lnTo>
                    <a:pt x="6174486" y="3349498"/>
                  </a:lnTo>
                  <a:lnTo>
                    <a:pt x="6193536" y="3349498"/>
                  </a:lnTo>
                  <a:cubicBezTo>
                    <a:pt x="6193536" y="3461131"/>
                    <a:pt x="6102731" y="3551428"/>
                    <a:pt x="5990717" y="3551428"/>
                  </a:cubicBezTo>
                  <a:lnTo>
                    <a:pt x="5990717" y="3532378"/>
                  </a:lnTo>
                  <a:lnTo>
                    <a:pt x="5990717" y="3551428"/>
                  </a:lnTo>
                  <a:lnTo>
                    <a:pt x="202819" y="3551428"/>
                  </a:lnTo>
                  <a:lnTo>
                    <a:pt x="202819" y="3532378"/>
                  </a:lnTo>
                  <a:lnTo>
                    <a:pt x="202819" y="3551428"/>
                  </a:lnTo>
                  <a:cubicBezTo>
                    <a:pt x="90805" y="3551428"/>
                    <a:pt x="0" y="3461131"/>
                    <a:pt x="0" y="3349498"/>
                  </a:cubicBezTo>
                  <a:lnTo>
                    <a:pt x="0" y="201930"/>
                  </a:lnTo>
                  <a:lnTo>
                    <a:pt x="19050" y="201930"/>
                  </a:lnTo>
                  <a:lnTo>
                    <a:pt x="0" y="201930"/>
                  </a:lnTo>
                  <a:moveTo>
                    <a:pt x="38100" y="201930"/>
                  </a:moveTo>
                  <a:lnTo>
                    <a:pt x="38100" y="3349498"/>
                  </a:lnTo>
                  <a:lnTo>
                    <a:pt x="19050" y="3349498"/>
                  </a:lnTo>
                  <a:lnTo>
                    <a:pt x="38100" y="3349498"/>
                  </a:lnTo>
                  <a:cubicBezTo>
                    <a:pt x="38100" y="3439922"/>
                    <a:pt x="111760" y="3513328"/>
                    <a:pt x="202819" y="3513328"/>
                  </a:cubicBezTo>
                  <a:lnTo>
                    <a:pt x="5990717" y="3513328"/>
                  </a:lnTo>
                  <a:cubicBezTo>
                    <a:pt x="6081776" y="3513328"/>
                    <a:pt x="6155436" y="3439922"/>
                    <a:pt x="6155436" y="3349498"/>
                  </a:cubicBezTo>
                  <a:lnTo>
                    <a:pt x="6155436" y="201930"/>
                  </a:lnTo>
                  <a:cubicBezTo>
                    <a:pt x="6155436" y="111506"/>
                    <a:pt x="6081776" y="38100"/>
                    <a:pt x="5990717" y="38100"/>
                  </a:cubicBezTo>
                  <a:lnTo>
                    <a:pt x="202819" y="38100"/>
                  </a:lnTo>
                  <a:lnTo>
                    <a:pt x="202819" y="19050"/>
                  </a:lnTo>
                  <a:lnTo>
                    <a:pt x="202819" y="38100"/>
                  </a:lnTo>
                  <a:cubicBezTo>
                    <a:pt x="111760" y="38100"/>
                    <a:pt x="38100" y="111506"/>
                    <a:pt x="38100" y="201930"/>
                  </a:cubicBezTo>
                  <a:close/>
                </a:path>
              </a:pathLst>
            </a:custGeom>
            <a:solidFill>
              <a:srgbClr val="585F6B"/>
            </a:solidFill>
          </p:spPr>
        </p:sp>
      </p:grpSp>
      <p:grpSp>
        <p:nvGrpSpPr>
          <p:cNvPr id="29" name="Group 29"/>
          <p:cNvGrpSpPr>
            <a:grpSpLocks noChangeAspect="1"/>
          </p:cNvGrpSpPr>
          <p:nvPr/>
        </p:nvGrpSpPr>
        <p:grpSpPr>
          <a:xfrm>
            <a:off x="963662" y="6707684"/>
            <a:ext cx="114300" cy="2635002"/>
            <a:chOff x="0" y="0"/>
            <a:chExt cx="152400" cy="3513337"/>
          </a:xfrm>
        </p:grpSpPr>
        <p:sp>
          <p:nvSpPr>
            <p:cNvPr id="30" name="Freeform 30" descr="preencoded.png"/>
            <p:cNvSpPr/>
            <p:nvPr/>
          </p:nvSpPr>
          <p:spPr>
            <a:xfrm>
              <a:off x="0" y="0"/>
              <a:ext cx="152400" cy="3513328"/>
            </a:xfrm>
            <a:custGeom>
              <a:avLst/>
              <a:gdLst/>
              <a:ahLst/>
              <a:cxnLst/>
              <a:rect l="l" t="t" r="r" b="b"/>
              <a:pathLst>
                <a:path w="152400" h="3513328">
                  <a:moveTo>
                    <a:pt x="0" y="0"/>
                  </a:moveTo>
                  <a:lnTo>
                    <a:pt x="152400" y="0"/>
                  </a:lnTo>
                  <a:lnTo>
                    <a:pt x="152400" y="3513328"/>
                  </a:lnTo>
                  <a:lnTo>
                    <a:pt x="0" y="3513328"/>
                  </a:lnTo>
                  <a:lnTo>
                    <a:pt x="0" y="0"/>
                  </a:lnTo>
                  <a:close/>
                </a:path>
              </a:pathLst>
            </a:custGeom>
            <a:blipFill>
              <a:blip r:embed="rId6"/>
              <a:stretch>
                <a:fillRect t="-64" b="-65"/>
              </a:stretch>
            </a:blipFill>
          </p:spPr>
        </p:sp>
      </p:grpSp>
      <p:sp>
        <p:nvSpPr>
          <p:cNvPr id="31" name="TextBox 31"/>
          <p:cNvSpPr txBox="1"/>
          <p:nvPr/>
        </p:nvSpPr>
        <p:spPr>
          <a:xfrm>
            <a:off x="1319064" y="6939260"/>
            <a:ext cx="4048571" cy="673894"/>
          </a:xfrm>
          <a:prstGeom prst="rect">
            <a:avLst/>
          </a:prstGeom>
        </p:spPr>
        <p:txBody>
          <a:bodyPr lIns="0" tIns="0" rIns="0" bIns="0" rtlCol="0" anchor="t">
            <a:spAutoFit/>
          </a:bodyPr>
          <a:lstStyle/>
          <a:p>
            <a:pPr algn="l">
              <a:lnSpc>
                <a:spcPts val="2562"/>
              </a:lnSpc>
            </a:pPr>
            <a:r>
              <a:rPr lang="en-US" sz="2062">
                <a:solidFill>
                  <a:srgbClr val="D6E5EF"/>
                </a:solidFill>
                <a:latin typeface="Roboto Slab"/>
                <a:ea typeface="Roboto Slab"/>
                <a:cs typeface="Roboto Slab"/>
                <a:sym typeface="Roboto Slab"/>
              </a:rPr>
              <a:t>Comprehensive Policy Frameworks</a:t>
            </a:r>
          </a:p>
        </p:txBody>
      </p:sp>
      <p:sp>
        <p:nvSpPr>
          <p:cNvPr id="32" name="TextBox 32"/>
          <p:cNvSpPr txBox="1"/>
          <p:nvPr/>
        </p:nvSpPr>
        <p:spPr>
          <a:xfrm>
            <a:off x="1319064" y="7664500"/>
            <a:ext cx="4048571" cy="1437085"/>
          </a:xfrm>
          <a:prstGeom prst="rect">
            <a:avLst/>
          </a:prstGeom>
        </p:spPr>
        <p:txBody>
          <a:bodyPr lIns="0" tIns="0" rIns="0" bIns="0" rtlCol="0" anchor="t">
            <a:spAutoFit/>
          </a:bodyPr>
          <a:lstStyle/>
          <a:p>
            <a:pPr algn="l">
              <a:lnSpc>
                <a:spcPts val="2625"/>
              </a:lnSpc>
            </a:pPr>
            <a:r>
              <a:rPr lang="en-US" sz="1625">
                <a:solidFill>
                  <a:srgbClr val="D6E5EF"/>
                </a:solidFill>
                <a:latin typeface="Roboto"/>
                <a:ea typeface="Roboto"/>
                <a:cs typeface="Roboto"/>
                <a:sym typeface="Roboto"/>
              </a:rPr>
              <a:t>Balancing technological advancement with privacy rights through clear, enforceable policies and international cooperation is essential for sustainable progress.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6824"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963066" y="547986"/>
            <a:ext cx="11134428" cy="905024"/>
          </a:xfrm>
          <a:prstGeom prst="rect">
            <a:avLst/>
          </a:prstGeom>
        </p:spPr>
        <p:txBody>
          <a:bodyPr lIns="0" tIns="0" rIns="0" bIns="0" rtlCol="0" anchor="t">
            <a:spAutoFit/>
          </a:bodyPr>
          <a:lstStyle/>
          <a:p>
            <a:pPr algn="l">
              <a:lnSpc>
                <a:spcPts val="6937"/>
              </a:lnSpc>
            </a:pPr>
            <a:r>
              <a:rPr lang="en-US" sz="5562" dirty="0">
                <a:solidFill>
                  <a:srgbClr val="76B9FF"/>
                </a:solidFill>
                <a:latin typeface="Roboto Slab"/>
                <a:ea typeface="Roboto Slab"/>
                <a:cs typeface="Roboto Slab"/>
                <a:sym typeface="Roboto Slab"/>
              </a:rPr>
              <a:t>Moving Forward: Key Takeaways</a:t>
            </a:r>
          </a:p>
        </p:txBody>
      </p:sp>
      <p:grpSp>
        <p:nvGrpSpPr>
          <p:cNvPr id="7" name="Group 7"/>
          <p:cNvGrpSpPr>
            <a:grpSpLocks noChangeAspect="1"/>
          </p:cNvGrpSpPr>
          <p:nvPr/>
        </p:nvGrpSpPr>
        <p:grpSpPr>
          <a:xfrm>
            <a:off x="992238" y="2681288"/>
            <a:ext cx="5198269" cy="3212752"/>
            <a:chOff x="0" y="0"/>
            <a:chExt cx="6931025" cy="4283670"/>
          </a:xfrm>
        </p:grpSpPr>
        <p:sp>
          <p:nvSpPr>
            <p:cNvPr id="8" name="Freeform 8" descr="preencoded.png"/>
            <p:cNvSpPr/>
            <p:nvPr/>
          </p:nvSpPr>
          <p:spPr>
            <a:xfrm>
              <a:off x="0" y="0"/>
              <a:ext cx="6931025" cy="4283710"/>
            </a:xfrm>
            <a:custGeom>
              <a:avLst/>
              <a:gdLst/>
              <a:ahLst/>
              <a:cxnLst/>
              <a:rect l="l" t="t" r="r" b="b"/>
              <a:pathLst>
                <a:path w="6931025" h="4283710">
                  <a:moveTo>
                    <a:pt x="0" y="0"/>
                  </a:moveTo>
                  <a:lnTo>
                    <a:pt x="6931025" y="0"/>
                  </a:lnTo>
                  <a:lnTo>
                    <a:pt x="6931025" y="4283710"/>
                  </a:lnTo>
                  <a:lnTo>
                    <a:pt x="0" y="4283710"/>
                  </a:lnTo>
                  <a:lnTo>
                    <a:pt x="0" y="0"/>
                  </a:lnTo>
                  <a:close/>
                </a:path>
              </a:pathLst>
            </a:custGeom>
            <a:blipFill>
              <a:blip r:embed="rId3"/>
              <a:stretch>
                <a:fillRect l="-66" r="-66"/>
              </a:stretch>
            </a:blipFill>
          </p:spPr>
        </p:sp>
      </p:grpSp>
      <p:sp>
        <p:nvSpPr>
          <p:cNvPr id="9" name="TextBox 9"/>
          <p:cNvSpPr txBox="1"/>
          <p:nvPr/>
        </p:nvSpPr>
        <p:spPr>
          <a:xfrm>
            <a:off x="992238" y="6158507"/>
            <a:ext cx="4129385" cy="461962"/>
          </a:xfrm>
          <a:prstGeom prst="rect">
            <a:avLst/>
          </a:prstGeom>
        </p:spPr>
        <p:txBody>
          <a:bodyPr lIns="0" tIns="0" rIns="0" bIns="0" rtlCol="0" anchor="t">
            <a:spAutoFit/>
          </a:bodyPr>
          <a:lstStyle/>
          <a:p>
            <a:pPr algn="l">
              <a:lnSpc>
                <a:spcPts val="3437"/>
              </a:lnSpc>
            </a:pPr>
            <a:r>
              <a:rPr lang="en-US" sz="2750">
                <a:solidFill>
                  <a:srgbClr val="D6E5EF"/>
                </a:solidFill>
                <a:latin typeface="Roboto Slab"/>
                <a:ea typeface="Roboto Slab"/>
                <a:cs typeface="Roboto Slab"/>
                <a:sym typeface="Roboto Slab"/>
              </a:rPr>
              <a:t>Collaborative Innovation</a:t>
            </a:r>
          </a:p>
        </p:txBody>
      </p:sp>
      <p:sp>
        <p:nvSpPr>
          <p:cNvPr id="10" name="TextBox 10"/>
          <p:cNvSpPr txBox="1"/>
          <p:nvPr/>
        </p:nvSpPr>
        <p:spPr>
          <a:xfrm>
            <a:off x="992238" y="6695331"/>
            <a:ext cx="5198269" cy="2363391"/>
          </a:xfrm>
          <a:prstGeom prst="rect">
            <a:avLst/>
          </a:prstGeom>
        </p:spPr>
        <p:txBody>
          <a:bodyPr lIns="0" tIns="0" rIns="0" bIns="0" rtlCol="0" anchor="t">
            <a:spAutoFit/>
          </a:bodyPr>
          <a:lstStyle/>
          <a:p>
            <a:pPr algn="l">
              <a:lnSpc>
                <a:spcPts val="3562"/>
              </a:lnSpc>
            </a:pPr>
            <a:r>
              <a:rPr lang="en-US" sz="2187">
                <a:solidFill>
                  <a:srgbClr val="D6E5EF"/>
                </a:solidFill>
                <a:latin typeface="Roboto"/>
                <a:ea typeface="Roboto"/>
                <a:cs typeface="Roboto"/>
                <a:sym typeface="Roboto"/>
              </a:rPr>
              <a:t>Technology leaders, policymakers, and civil society must work together to develop responsible detection systems while preventing misuse of deep fake technology.</a:t>
            </a:r>
          </a:p>
        </p:txBody>
      </p:sp>
      <p:grpSp>
        <p:nvGrpSpPr>
          <p:cNvPr id="11" name="Group 11"/>
          <p:cNvGrpSpPr>
            <a:grpSpLocks noChangeAspect="1"/>
          </p:cNvGrpSpPr>
          <p:nvPr/>
        </p:nvGrpSpPr>
        <p:grpSpPr>
          <a:xfrm>
            <a:off x="6544866" y="2681288"/>
            <a:ext cx="5198269" cy="3212752"/>
            <a:chOff x="0" y="0"/>
            <a:chExt cx="6931025" cy="4283670"/>
          </a:xfrm>
        </p:grpSpPr>
        <p:sp>
          <p:nvSpPr>
            <p:cNvPr id="12" name="Freeform 12" descr="preencoded.png"/>
            <p:cNvSpPr/>
            <p:nvPr/>
          </p:nvSpPr>
          <p:spPr>
            <a:xfrm>
              <a:off x="0" y="0"/>
              <a:ext cx="6931025" cy="4283710"/>
            </a:xfrm>
            <a:custGeom>
              <a:avLst/>
              <a:gdLst/>
              <a:ahLst/>
              <a:cxnLst/>
              <a:rect l="l" t="t" r="r" b="b"/>
              <a:pathLst>
                <a:path w="6931025" h="4283710">
                  <a:moveTo>
                    <a:pt x="0" y="0"/>
                  </a:moveTo>
                  <a:lnTo>
                    <a:pt x="6931025" y="0"/>
                  </a:lnTo>
                  <a:lnTo>
                    <a:pt x="6931025" y="4283710"/>
                  </a:lnTo>
                  <a:lnTo>
                    <a:pt x="0" y="4283710"/>
                  </a:lnTo>
                  <a:lnTo>
                    <a:pt x="0" y="0"/>
                  </a:lnTo>
                  <a:close/>
                </a:path>
              </a:pathLst>
            </a:custGeom>
            <a:blipFill>
              <a:blip r:embed="rId4"/>
              <a:stretch>
                <a:fillRect l="-66" r="-66"/>
              </a:stretch>
            </a:blipFill>
          </p:spPr>
        </p:sp>
      </p:grpSp>
      <p:sp>
        <p:nvSpPr>
          <p:cNvPr id="13" name="TextBox 13"/>
          <p:cNvSpPr txBox="1"/>
          <p:nvPr/>
        </p:nvSpPr>
        <p:spPr>
          <a:xfrm>
            <a:off x="6544866" y="6158507"/>
            <a:ext cx="3975795" cy="461962"/>
          </a:xfrm>
          <a:prstGeom prst="rect">
            <a:avLst/>
          </a:prstGeom>
        </p:spPr>
        <p:txBody>
          <a:bodyPr lIns="0" tIns="0" rIns="0" bIns="0" rtlCol="0" anchor="t">
            <a:spAutoFit/>
          </a:bodyPr>
          <a:lstStyle/>
          <a:p>
            <a:pPr algn="l">
              <a:lnSpc>
                <a:spcPts val="3437"/>
              </a:lnSpc>
            </a:pPr>
            <a:r>
              <a:rPr lang="en-US" sz="2750">
                <a:solidFill>
                  <a:srgbClr val="D6E5EF"/>
                </a:solidFill>
                <a:latin typeface="Roboto Slab"/>
                <a:ea typeface="Roboto Slab"/>
                <a:cs typeface="Roboto Slab"/>
                <a:sym typeface="Roboto Slab"/>
              </a:rPr>
              <a:t>Foundational Challenge</a:t>
            </a:r>
          </a:p>
        </p:txBody>
      </p:sp>
      <p:sp>
        <p:nvSpPr>
          <p:cNvPr id="14" name="TextBox 14"/>
          <p:cNvSpPr txBox="1"/>
          <p:nvPr/>
        </p:nvSpPr>
        <p:spPr>
          <a:xfrm>
            <a:off x="6544866" y="6695331"/>
            <a:ext cx="5198269" cy="1909762"/>
          </a:xfrm>
          <a:prstGeom prst="rect">
            <a:avLst/>
          </a:prstGeom>
        </p:spPr>
        <p:txBody>
          <a:bodyPr lIns="0" tIns="0" rIns="0" bIns="0" rtlCol="0" anchor="t">
            <a:spAutoFit/>
          </a:bodyPr>
          <a:lstStyle/>
          <a:p>
            <a:pPr algn="l">
              <a:lnSpc>
                <a:spcPts val="3562"/>
              </a:lnSpc>
            </a:pPr>
            <a:r>
              <a:rPr lang="en-US" sz="2187">
                <a:solidFill>
                  <a:srgbClr val="D6E5EF"/>
                </a:solidFill>
                <a:latin typeface="Roboto"/>
                <a:ea typeface="Roboto"/>
                <a:cs typeface="Roboto"/>
                <a:sym typeface="Roboto"/>
              </a:rPr>
              <a:t>Face recognition technology represents one of the most powerful and problematic tools in modern AI—deep fakes amplify these risks exponentially.</a:t>
            </a:r>
          </a:p>
        </p:txBody>
      </p:sp>
      <p:grpSp>
        <p:nvGrpSpPr>
          <p:cNvPr id="15" name="Group 15"/>
          <p:cNvGrpSpPr>
            <a:grpSpLocks noChangeAspect="1"/>
          </p:cNvGrpSpPr>
          <p:nvPr/>
        </p:nvGrpSpPr>
        <p:grpSpPr>
          <a:xfrm>
            <a:off x="12097494" y="2681288"/>
            <a:ext cx="5198269" cy="3212752"/>
            <a:chOff x="0" y="0"/>
            <a:chExt cx="6931025" cy="4283670"/>
          </a:xfrm>
        </p:grpSpPr>
        <p:sp>
          <p:nvSpPr>
            <p:cNvPr id="16" name="Freeform 16" descr="preencoded.png"/>
            <p:cNvSpPr/>
            <p:nvPr/>
          </p:nvSpPr>
          <p:spPr>
            <a:xfrm>
              <a:off x="0" y="0"/>
              <a:ext cx="6931025" cy="4283710"/>
            </a:xfrm>
            <a:custGeom>
              <a:avLst/>
              <a:gdLst/>
              <a:ahLst/>
              <a:cxnLst/>
              <a:rect l="l" t="t" r="r" b="b"/>
              <a:pathLst>
                <a:path w="6931025" h="4283710">
                  <a:moveTo>
                    <a:pt x="0" y="0"/>
                  </a:moveTo>
                  <a:lnTo>
                    <a:pt x="6931025" y="0"/>
                  </a:lnTo>
                  <a:lnTo>
                    <a:pt x="6931025" y="4283710"/>
                  </a:lnTo>
                  <a:lnTo>
                    <a:pt x="0" y="4283710"/>
                  </a:lnTo>
                  <a:lnTo>
                    <a:pt x="0" y="0"/>
                  </a:lnTo>
                  <a:close/>
                </a:path>
              </a:pathLst>
            </a:custGeom>
            <a:blipFill>
              <a:blip r:embed="rId5"/>
              <a:stretch>
                <a:fillRect l="-66" r="-66"/>
              </a:stretch>
            </a:blipFill>
          </p:spPr>
        </p:sp>
      </p:grpSp>
      <p:sp>
        <p:nvSpPr>
          <p:cNvPr id="17" name="TextBox 17"/>
          <p:cNvSpPr txBox="1"/>
          <p:nvPr/>
        </p:nvSpPr>
        <p:spPr>
          <a:xfrm>
            <a:off x="12097494" y="6158507"/>
            <a:ext cx="3544044" cy="461962"/>
          </a:xfrm>
          <a:prstGeom prst="rect">
            <a:avLst/>
          </a:prstGeom>
        </p:spPr>
        <p:txBody>
          <a:bodyPr lIns="0" tIns="0" rIns="0" bIns="0" rtlCol="0" anchor="t">
            <a:spAutoFit/>
          </a:bodyPr>
          <a:lstStyle/>
          <a:p>
            <a:pPr algn="l">
              <a:lnSpc>
                <a:spcPts val="3437"/>
              </a:lnSpc>
            </a:pPr>
            <a:r>
              <a:rPr lang="en-US" sz="2750">
                <a:solidFill>
                  <a:srgbClr val="D6E5EF"/>
                </a:solidFill>
                <a:latin typeface="Roboto Slab"/>
                <a:ea typeface="Roboto Slab"/>
                <a:cs typeface="Roboto Slab"/>
                <a:sym typeface="Roboto Slab"/>
              </a:rPr>
              <a:t>Ongoing Research</a:t>
            </a:r>
          </a:p>
        </p:txBody>
      </p:sp>
      <p:sp>
        <p:nvSpPr>
          <p:cNvPr id="18" name="TextBox 18"/>
          <p:cNvSpPr txBox="1"/>
          <p:nvPr/>
        </p:nvSpPr>
        <p:spPr>
          <a:xfrm>
            <a:off x="12097494" y="6695331"/>
            <a:ext cx="5198269" cy="2363391"/>
          </a:xfrm>
          <a:prstGeom prst="rect">
            <a:avLst/>
          </a:prstGeom>
        </p:spPr>
        <p:txBody>
          <a:bodyPr lIns="0" tIns="0" rIns="0" bIns="0" rtlCol="0" anchor="t">
            <a:spAutoFit/>
          </a:bodyPr>
          <a:lstStyle/>
          <a:p>
            <a:pPr algn="l">
              <a:lnSpc>
                <a:spcPts val="3562"/>
              </a:lnSpc>
            </a:pPr>
            <a:r>
              <a:rPr lang="en-US" sz="2187">
                <a:solidFill>
                  <a:srgbClr val="D6E5EF"/>
                </a:solidFill>
                <a:latin typeface="Roboto"/>
                <a:ea typeface="Roboto"/>
                <a:cs typeface="Roboto"/>
                <a:sym typeface="Roboto"/>
              </a:rPr>
              <a:t>Continuous advancement in detection methods and ethical frameworks is essential to enhance public safety, preserve trust, and protect democratic institutions.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sp>
        <p:nvSpPr>
          <p:cNvPr id="8" name="TextBox 8"/>
          <p:cNvSpPr txBox="1"/>
          <p:nvPr/>
        </p:nvSpPr>
        <p:spPr>
          <a:xfrm>
            <a:off x="7850237" y="1629668"/>
            <a:ext cx="9445526" cy="5392341"/>
          </a:xfrm>
          <a:prstGeom prst="rect">
            <a:avLst/>
          </a:prstGeom>
        </p:spPr>
        <p:txBody>
          <a:bodyPr lIns="0" tIns="0" rIns="0" bIns="0" rtlCol="0" anchor="t">
            <a:spAutoFit/>
          </a:bodyPr>
          <a:lstStyle/>
          <a:p>
            <a:pPr algn="l">
              <a:lnSpc>
                <a:spcPts val="20875"/>
              </a:lnSpc>
            </a:pPr>
            <a:r>
              <a:rPr lang="en-US" sz="16687">
                <a:solidFill>
                  <a:srgbClr val="76B9FF"/>
                </a:solidFill>
                <a:latin typeface="Roboto Slab"/>
                <a:ea typeface="Roboto Slab"/>
                <a:cs typeface="Roboto Slab"/>
                <a:sym typeface="Roboto Slab"/>
              </a:rPr>
              <a:t>Thank You</a:t>
            </a:r>
          </a:p>
        </p:txBody>
      </p:sp>
      <p:sp>
        <p:nvSpPr>
          <p:cNvPr id="9" name="TextBox 9"/>
          <p:cNvSpPr txBox="1"/>
          <p:nvPr/>
        </p:nvSpPr>
        <p:spPr>
          <a:xfrm>
            <a:off x="7850237" y="7323385"/>
            <a:ext cx="9445526" cy="1257597"/>
          </a:xfrm>
          <a:prstGeom prst="rect">
            <a:avLst/>
          </a:prstGeom>
        </p:spPr>
        <p:txBody>
          <a:bodyPr lIns="0" tIns="0" rIns="0" bIns="0" rtlCol="0" anchor="t">
            <a:spAutoFit/>
          </a:bodyPr>
          <a:lstStyle/>
          <a:p>
            <a:pPr algn="l">
              <a:lnSpc>
                <a:spcPts val="4437"/>
              </a:lnSpc>
            </a:pPr>
            <a:r>
              <a:rPr lang="en-US" sz="2750">
                <a:solidFill>
                  <a:srgbClr val="D6E5EF"/>
                </a:solidFill>
                <a:latin typeface="Roboto"/>
                <a:ea typeface="Roboto"/>
                <a:cs typeface="Roboto"/>
                <a:sym typeface="Roboto"/>
              </a:rPr>
              <a:t>Advancing the conversation on ethical AI and digital media integrity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992238" y="951607"/>
            <a:ext cx="4961781" cy="639216"/>
          </a:xfrm>
          <a:prstGeom prst="rect">
            <a:avLst/>
          </a:prstGeom>
        </p:spPr>
        <p:txBody>
          <a:bodyPr lIns="0" tIns="0" rIns="0" bIns="0" rtlCol="0" anchor="t">
            <a:spAutoFit/>
          </a:bodyPr>
          <a:lstStyle/>
          <a:p>
            <a:pPr algn="l">
              <a:lnSpc>
                <a:spcPts val="4875"/>
              </a:lnSpc>
            </a:pPr>
            <a:r>
              <a:rPr lang="en-US" sz="3875">
                <a:solidFill>
                  <a:srgbClr val="76B9FF"/>
                </a:solidFill>
                <a:latin typeface="Roboto Slab"/>
                <a:ea typeface="Roboto Slab"/>
                <a:cs typeface="Roboto Slab"/>
                <a:sym typeface="Roboto Slab"/>
              </a:rPr>
              <a:t>Meet the Team</a:t>
            </a:r>
          </a:p>
        </p:txBody>
      </p:sp>
      <p:sp>
        <p:nvSpPr>
          <p:cNvPr id="7" name="TextBox 7"/>
          <p:cNvSpPr txBox="1"/>
          <p:nvPr/>
        </p:nvSpPr>
        <p:spPr>
          <a:xfrm>
            <a:off x="992238" y="1921074"/>
            <a:ext cx="16303526" cy="384274"/>
          </a:xfrm>
          <a:prstGeom prst="rect">
            <a:avLst/>
          </a:prstGeom>
        </p:spPr>
        <p:txBody>
          <a:bodyPr lIns="0" tIns="0" rIns="0" bIns="0" rtlCol="0" anchor="t">
            <a:spAutoFit/>
          </a:bodyPr>
          <a:lstStyle/>
          <a:p>
            <a:pPr algn="l">
              <a:lnSpc>
                <a:spcPts val="2499"/>
              </a:lnSpc>
            </a:pPr>
            <a:r>
              <a:rPr lang="en-US" sz="1562">
                <a:solidFill>
                  <a:srgbClr val="D6E5EF"/>
                </a:solidFill>
                <a:latin typeface="Roboto"/>
                <a:ea typeface="Roboto"/>
                <a:cs typeface="Roboto"/>
                <a:sym typeface="Roboto"/>
              </a:rPr>
              <a:t>Four dedicated researchers advancing the frontier of face recognition and deepfake detection technology.</a:t>
            </a:r>
          </a:p>
        </p:txBody>
      </p:sp>
      <p:grpSp>
        <p:nvGrpSpPr>
          <p:cNvPr id="8" name="Group 8"/>
          <p:cNvGrpSpPr/>
          <p:nvPr/>
        </p:nvGrpSpPr>
        <p:grpSpPr>
          <a:xfrm>
            <a:off x="992238" y="2528590"/>
            <a:ext cx="8052495" cy="3294609"/>
            <a:chOff x="0" y="0"/>
            <a:chExt cx="10736660" cy="4392812"/>
          </a:xfrm>
        </p:grpSpPr>
        <p:sp>
          <p:nvSpPr>
            <p:cNvPr id="9" name="Freeform 9"/>
            <p:cNvSpPr/>
            <p:nvPr/>
          </p:nvSpPr>
          <p:spPr>
            <a:xfrm>
              <a:off x="0" y="0"/>
              <a:ext cx="10736707" cy="4392803"/>
            </a:xfrm>
            <a:custGeom>
              <a:avLst/>
              <a:gdLst/>
              <a:ahLst/>
              <a:cxnLst/>
              <a:rect l="l" t="t" r="r" b="b"/>
              <a:pathLst>
                <a:path w="10736707" h="4392803">
                  <a:moveTo>
                    <a:pt x="0" y="39751"/>
                  </a:moveTo>
                  <a:cubicBezTo>
                    <a:pt x="0" y="17780"/>
                    <a:pt x="17780" y="0"/>
                    <a:pt x="39751" y="0"/>
                  </a:cubicBezTo>
                  <a:lnTo>
                    <a:pt x="10696956" y="0"/>
                  </a:lnTo>
                  <a:cubicBezTo>
                    <a:pt x="10718927" y="0"/>
                    <a:pt x="10736707" y="17780"/>
                    <a:pt x="10736707" y="39751"/>
                  </a:cubicBezTo>
                  <a:lnTo>
                    <a:pt x="10736707" y="4353052"/>
                  </a:lnTo>
                  <a:cubicBezTo>
                    <a:pt x="10736707" y="4375023"/>
                    <a:pt x="10718927" y="4392803"/>
                    <a:pt x="10696956" y="4392803"/>
                  </a:cubicBezTo>
                  <a:lnTo>
                    <a:pt x="39751" y="4392803"/>
                  </a:lnTo>
                  <a:cubicBezTo>
                    <a:pt x="17780" y="4392803"/>
                    <a:pt x="0" y="4375023"/>
                    <a:pt x="0" y="4353052"/>
                  </a:cubicBezTo>
                  <a:close/>
                </a:path>
              </a:pathLst>
            </a:custGeom>
            <a:solidFill>
              <a:srgbClr val="3F4652"/>
            </a:solidFill>
          </p:spPr>
        </p:sp>
      </p:grpSp>
      <p:sp>
        <p:nvSpPr>
          <p:cNvPr id="10" name="TextBox 10"/>
          <p:cNvSpPr txBox="1"/>
          <p:nvPr/>
        </p:nvSpPr>
        <p:spPr>
          <a:xfrm>
            <a:off x="1190625" y="2717453"/>
            <a:ext cx="2515940" cy="319534"/>
          </a:xfrm>
          <a:prstGeom prst="rect">
            <a:avLst/>
          </a:prstGeom>
        </p:spPr>
        <p:txBody>
          <a:bodyPr lIns="0" tIns="0" rIns="0" bIns="0" rtlCol="0" anchor="t">
            <a:spAutoFit/>
          </a:bodyPr>
          <a:lstStyle/>
          <a:p>
            <a:pPr algn="l">
              <a:lnSpc>
                <a:spcPts val="2437"/>
              </a:lnSpc>
            </a:pPr>
            <a:r>
              <a:rPr lang="en-US" sz="1937">
                <a:solidFill>
                  <a:srgbClr val="D6E5EF"/>
                </a:solidFill>
                <a:latin typeface="Roboto Slab"/>
                <a:ea typeface="Roboto Slab"/>
                <a:cs typeface="Roboto Slab"/>
                <a:sym typeface="Roboto Slab"/>
              </a:rPr>
              <a:t>M. Sai Shreyas Reddy</a:t>
            </a:r>
          </a:p>
        </p:txBody>
      </p:sp>
      <p:sp>
        <p:nvSpPr>
          <p:cNvPr id="11" name="TextBox 11"/>
          <p:cNvSpPr txBox="1"/>
          <p:nvPr/>
        </p:nvSpPr>
        <p:spPr>
          <a:xfrm>
            <a:off x="1190625" y="3089374"/>
            <a:ext cx="7655719" cy="290529"/>
          </a:xfrm>
          <a:prstGeom prst="rect">
            <a:avLst/>
          </a:prstGeom>
        </p:spPr>
        <p:txBody>
          <a:bodyPr lIns="0" tIns="0" rIns="0" bIns="0" rtlCol="0" anchor="t">
            <a:spAutoFit/>
          </a:bodyPr>
          <a:lstStyle/>
          <a:p>
            <a:pPr algn="l">
              <a:lnSpc>
                <a:spcPts val="2499"/>
              </a:lnSpc>
            </a:pPr>
            <a:r>
              <a:rPr lang="en-US" sz="1562" dirty="0">
                <a:solidFill>
                  <a:srgbClr val="D6E5EF"/>
                </a:solidFill>
                <a:latin typeface="Roboto"/>
                <a:ea typeface="Roboto"/>
                <a:cs typeface="Roboto"/>
                <a:sym typeface="Roboto"/>
              </a:rPr>
              <a:t>22BTRCL094</a:t>
            </a:r>
          </a:p>
        </p:txBody>
      </p:sp>
      <p:grpSp>
        <p:nvGrpSpPr>
          <p:cNvPr id="12" name="Group 12"/>
          <p:cNvGrpSpPr>
            <a:grpSpLocks noChangeAspect="1"/>
          </p:cNvGrpSpPr>
          <p:nvPr/>
        </p:nvGrpSpPr>
        <p:grpSpPr>
          <a:xfrm>
            <a:off x="1190625" y="3696891"/>
            <a:ext cx="2009478" cy="1927920"/>
            <a:chOff x="0" y="0"/>
            <a:chExt cx="2679303" cy="2570560"/>
          </a:xfrm>
        </p:grpSpPr>
        <p:sp>
          <p:nvSpPr>
            <p:cNvPr id="13" name="Freeform 13" descr="preencoded.png"/>
            <p:cNvSpPr/>
            <p:nvPr/>
          </p:nvSpPr>
          <p:spPr>
            <a:xfrm>
              <a:off x="0" y="0"/>
              <a:ext cx="2679319" cy="2570607"/>
            </a:xfrm>
            <a:custGeom>
              <a:avLst/>
              <a:gdLst/>
              <a:ahLst/>
              <a:cxnLst/>
              <a:rect l="l" t="t" r="r" b="b"/>
              <a:pathLst>
                <a:path w="2679319" h="2570607">
                  <a:moveTo>
                    <a:pt x="0" y="0"/>
                  </a:moveTo>
                  <a:lnTo>
                    <a:pt x="2679319" y="0"/>
                  </a:lnTo>
                  <a:lnTo>
                    <a:pt x="2679319" y="2570607"/>
                  </a:lnTo>
                  <a:lnTo>
                    <a:pt x="0" y="2570607"/>
                  </a:lnTo>
                  <a:lnTo>
                    <a:pt x="0" y="0"/>
                  </a:lnTo>
                  <a:close/>
                </a:path>
              </a:pathLst>
            </a:custGeom>
            <a:blipFill>
              <a:blip r:embed="rId3"/>
              <a:stretch>
                <a:fillRect l="-107" r="-107" b="1"/>
              </a:stretch>
            </a:blipFill>
          </p:spPr>
        </p:sp>
      </p:grpSp>
      <p:grpSp>
        <p:nvGrpSpPr>
          <p:cNvPr id="14" name="Group 14"/>
          <p:cNvGrpSpPr/>
          <p:nvPr/>
        </p:nvGrpSpPr>
        <p:grpSpPr>
          <a:xfrm>
            <a:off x="9243120" y="2528590"/>
            <a:ext cx="8052644" cy="3294609"/>
            <a:chOff x="0" y="0"/>
            <a:chExt cx="10736858" cy="4392812"/>
          </a:xfrm>
        </p:grpSpPr>
        <p:sp>
          <p:nvSpPr>
            <p:cNvPr id="15" name="Freeform 15"/>
            <p:cNvSpPr/>
            <p:nvPr/>
          </p:nvSpPr>
          <p:spPr>
            <a:xfrm>
              <a:off x="0" y="0"/>
              <a:ext cx="10736961" cy="4392803"/>
            </a:xfrm>
            <a:custGeom>
              <a:avLst/>
              <a:gdLst/>
              <a:ahLst/>
              <a:cxnLst/>
              <a:rect l="l" t="t" r="r" b="b"/>
              <a:pathLst>
                <a:path w="10736961" h="4392803">
                  <a:moveTo>
                    <a:pt x="0" y="39751"/>
                  </a:moveTo>
                  <a:cubicBezTo>
                    <a:pt x="0" y="17780"/>
                    <a:pt x="17780" y="0"/>
                    <a:pt x="39751" y="0"/>
                  </a:cubicBezTo>
                  <a:lnTo>
                    <a:pt x="10697210" y="0"/>
                  </a:lnTo>
                  <a:cubicBezTo>
                    <a:pt x="10719181" y="0"/>
                    <a:pt x="10736961" y="17780"/>
                    <a:pt x="10736961" y="39751"/>
                  </a:cubicBezTo>
                  <a:lnTo>
                    <a:pt x="10736961" y="4353052"/>
                  </a:lnTo>
                  <a:cubicBezTo>
                    <a:pt x="10736961" y="4375023"/>
                    <a:pt x="10719181" y="4392803"/>
                    <a:pt x="10697210" y="4392803"/>
                  </a:cubicBezTo>
                  <a:lnTo>
                    <a:pt x="39751" y="4392803"/>
                  </a:lnTo>
                  <a:cubicBezTo>
                    <a:pt x="17780" y="4392803"/>
                    <a:pt x="0" y="4375023"/>
                    <a:pt x="0" y="4353052"/>
                  </a:cubicBezTo>
                  <a:close/>
                </a:path>
              </a:pathLst>
            </a:custGeom>
            <a:solidFill>
              <a:srgbClr val="3F4652"/>
            </a:solidFill>
          </p:spPr>
        </p:sp>
      </p:grpSp>
      <p:sp>
        <p:nvSpPr>
          <p:cNvPr id="16" name="TextBox 16"/>
          <p:cNvSpPr txBox="1"/>
          <p:nvPr/>
        </p:nvSpPr>
        <p:spPr>
          <a:xfrm>
            <a:off x="9441507" y="2717453"/>
            <a:ext cx="2480816" cy="319534"/>
          </a:xfrm>
          <a:prstGeom prst="rect">
            <a:avLst/>
          </a:prstGeom>
        </p:spPr>
        <p:txBody>
          <a:bodyPr lIns="0" tIns="0" rIns="0" bIns="0" rtlCol="0" anchor="t">
            <a:spAutoFit/>
          </a:bodyPr>
          <a:lstStyle/>
          <a:p>
            <a:pPr algn="l">
              <a:lnSpc>
                <a:spcPts val="2437"/>
              </a:lnSpc>
            </a:pPr>
            <a:r>
              <a:rPr lang="en-US" sz="1937">
                <a:solidFill>
                  <a:srgbClr val="D6E5EF"/>
                </a:solidFill>
                <a:latin typeface="Roboto Slab"/>
                <a:ea typeface="Roboto Slab"/>
                <a:cs typeface="Roboto Slab"/>
                <a:sym typeface="Roboto Slab"/>
              </a:rPr>
              <a:t>CV. Bhargav Gowd</a:t>
            </a:r>
          </a:p>
        </p:txBody>
      </p:sp>
      <p:sp>
        <p:nvSpPr>
          <p:cNvPr id="17" name="TextBox 17"/>
          <p:cNvSpPr txBox="1"/>
          <p:nvPr/>
        </p:nvSpPr>
        <p:spPr>
          <a:xfrm>
            <a:off x="9441507" y="3089374"/>
            <a:ext cx="7655867" cy="290529"/>
          </a:xfrm>
          <a:prstGeom prst="rect">
            <a:avLst/>
          </a:prstGeom>
        </p:spPr>
        <p:txBody>
          <a:bodyPr lIns="0" tIns="0" rIns="0" bIns="0" rtlCol="0" anchor="t">
            <a:spAutoFit/>
          </a:bodyPr>
          <a:lstStyle/>
          <a:p>
            <a:pPr algn="l">
              <a:lnSpc>
                <a:spcPts val="2499"/>
              </a:lnSpc>
            </a:pPr>
            <a:r>
              <a:rPr lang="en-US" sz="1562" dirty="0">
                <a:solidFill>
                  <a:srgbClr val="D6E5EF"/>
                </a:solidFill>
                <a:latin typeface="Roboto"/>
                <a:ea typeface="Roboto"/>
                <a:cs typeface="Roboto"/>
                <a:sym typeface="Roboto"/>
              </a:rPr>
              <a:t>22BTRCL043</a:t>
            </a:r>
          </a:p>
        </p:txBody>
      </p:sp>
      <p:grpSp>
        <p:nvGrpSpPr>
          <p:cNvPr id="18" name="Group 18"/>
          <p:cNvGrpSpPr>
            <a:grpSpLocks noChangeAspect="1"/>
          </p:cNvGrpSpPr>
          <p:nvPr/>
        </p:nvGrpSpPr>
        <p:grpSpPr>
          <a:xfrm>
            <a:off x="9441507" y="3696891"/>
            <a:ext cx="2009478" cy="1927920"/>
            <a:chOff x="0" y="0"/>
            <a:chExt cx="2679303" cy="2570560"/>
          </a:xfrm>
        </p:grpSpPr>
        <p:sp>
          <p:nvSpPr>
            <p:cNvPr id="19" name="Freeform 19" descr="preencoded.png"/>
            <p:cNvSpPr/>
            <p:nvPr/>
          </p:nvSpPr>
          <p:spPr>
            <a:xfrm>
              <a:off x="0" y="0"/>
              <a:ext cx="2679319" cy="2570607"/>
            </a:xfrm>
            <a:custGeom>
              <a:avLst/>
              <a:gdLst/>
              <a:ahLst/>
              <a:cxnLst/>
              <a:rect l="l" t="t" r="r" b="b"/>
              <a:pathLst>
                <a:path w="2679319" h="2570607">
                  <a:moveTo>
                    <a:pt x="0" y="0"/>
                  </a:moveTo>
                  <a:lnTo>
                    <a:pt x="2679319" y="0"/>
                  </a:lnTo>
                  <a:lnTo>
                    <a:pt x="2679319" y="2570607"/>
                  </a:lnTo>
                  <a:lnTo>
                    <a:pt x="0" y="2570607"/>
                  </a:lnTo>
                  <a:lnTo>
                    <a:pt x="0" y="0"/>
                  </a:lnTo>
                  <a:close/>
                </a:path>
              </a:pathLst>
            </a:custGeom>
            <a:blipFill>
              <a:blip r:embed="rId3"/>
              <a:stretch>
                <a:fillRect l="-107" r="-107" b="1"/>
              </a:stretch>
            </a:blipFill>
          </p:spPr>
        </p:sp>
      </p:grpSp>
      <p:grpSp>
        <p:nvGrpSpPr>
          <p:cNvPr id="20" name="Group 20"/>
          <p:cNvGrpSpPr/>
          <p:nvPr/>
        </p:nvGrpSpPr>
        <p:grpSpPr>
          <a:xfrm>
            <a:off x="992238" y="6021586"/>
            <a:ext cx="8052495" cy="3294609"/>
            <a:chOff x="0" y="0"/>
            <a:chExt cx="10736660" cy="4392812"/>
          </a:xfrm>
        </p:grpSpPr>
        <p:sp>
          <p:nvSpPr>
            <p:cNvPr id="21" name="Freeform 21"/>
            <p:cNvSpPr/>
            <p:nvPr/>
          </p:nvSpPr>
          <p:spPr>
            <a:xfrm>
              <a:off x="0" y="0"/>
              <a:ext cx="10736707" cy="4392803"/>
            </a:xfrm>
            <a:custGeom>
              <a:avLst/>
              <a:gdLst/>
              <a:ahLst/>
              <a:cxnLst/>
              <a:rect l="l" t="t" r="r" b="b"/>
              <a:pathLst>
                <a:path w="10736707" h="4392803">
                  <a:moveTo>
                    <a:pt x="0" y="39751"/>
                  </a:moveTo>
                  <a:cubicBezTo>
                    <a:pt x="0" y="17780"/>
                    <a:pt x="17780" y="0"/>
                    <a:pt x="39751" y="0"/>
                  </a:cubicBezTo>
                  <a:lnTo>
                    <a:pt x="10696956" y="0"/>
                  </a:lnTo>
                  <a:cubicBezTo>
                    <a:pt x="10718927" y="0"/>
                    <a:pt x="10736707" y="17780"/>
                    <a:pt x="10736707" y="39751"/>
                  </a:cubicBezTo>
                  <a:lnTo>
                    <a:pt x="10736707" y="4353052"/>
                  </a:lnTo>
                  <a:cubicBezTo>
                    <a:pt x="10736707" y="4375023"/>
                    <a:pt x="10718927" y="4392803"/>
                    <a:pt x="10696956" y="4392803"/>
                  </a:cubicBezTo>
                  <a:lnTo>
                    <a:pt x="39751" y="4392803"/>
                  </a:lnTo>
                  <a:cubicBezTo>
                    <a:pt x="17780" y="4392803"/>
                    <a:pt x="0" y="4375023"/>
                    <a:pt x="0" y="4353052"/>
                  </a:cubicBezTo>
                  <a:close/>
                </a:path>
              </a:pathLst>
            </a:custGeom>
            <a:solidFill>
              <a:srgbClr val="3F4652"/>
            </a:solidFill>
          </p:spPr>
        </p:sp>
      </p:grpSp>
      <p:sp>
        <p:nvSpPr>
          <p:cNvPr id="22" name="TextBox 22"/>
          <p:cNvSpPr txBox="1"/>
          <p:nvPr/>
        </p:nvSpPr>
        <p:spPr>
          <a:xfrm>
            <a:off x="1190625" y="6210449"/>
            <a:ext cx="2480816" cy="319534"/>
          </a:xfrm>
          <a:prstGeom prst="rect">
            <a:avLst/>
          </a:prstGeom>
        </p:spPr>
        <p:txBody>
          <a:bodyPr lIns="0" tIns="0" rIns="0" bIns="0" rtlCol="0" anchor="t">
            <a:spAutoFit/>
          </a:bodyPr>
          <a:lstStyle/>
          <a:p>
            <a:pPr algn="l">
              <a:lnSpc>
                <a:spcPts val="2437"/>
              </a:lnSpc>
            </a:pPr>
            <a:r>
              <a:rPr lang="en-US" sz="1937">
                <a:solidFill>
                  <a:srgbClr val="D6E5EF"/>
                </a:solidFill>
                <a:latin typeface="Roboto Slab"/>
                <a:ea typeface="Roboto Slab"/>
                <a:cs typeface="Roboto Slab"/>
                <a:sym typeface="Roboto Slab"/>
              </a:rPr>
              <a:t>K. Harsha Vardhan</a:t>
            </a:r>
          </a:p>
        </p:txBody>
      </p:sp>
      <p:sp>
        <p:nvSpPr>
          <p:cNvPr id="23" name="TextBox 23"/>
          <p:cNvSpPr txBox="1"/>
          <p:nvPr/>
        </p:nvSpPr>
        <p:spPr>
          <a:xfrm>
            <a:off x="1190625" y="6582370"/>
            <a:ext cx="7655719" cy="290529"/>
          </a:xfrm>
          <a:prstGeom prst="rect">
            <a:avLst/>
          </a:prstGeom>
        </p:spPr>
        <p:txBody>
          <a:bodyPr lIns="0" tIns="0" rIns="0" bIns="0" rtlCol="0" anchor="t">
            <a:spAutoFit/>
          </a:bodyPr>
          <a:lstStyle/>
          <a:p>
            <a:pPr algn="l">
              <a:lnSpc>
                <a:spcPts val="2499"/>
              </a:lnSpc>
            </a:pPr>
            <a:r>
              <a:rPr lang="en-US" sz="1562" dirty="0">
                <a:solidFill>
                  <a:srgbClr val="D6E5EF"/>
                </a:solidFill>
                <a:latin typeface="Roboto"/>
                <a:ea typeface="Roboto"/>
                <a:cs typeface="Roboto"/>
                <a:sym typeface="Roboto"/>
              </a:rPr>
              <a:t>22BTRCL075</a:t>
            </a:r>
          </a:p>
        </p:txBody>
      </p:sp>
      <p:grpSp>
        <p:nvGrpSpPr>
          <p:cNvPr id="24" name="Group 24"/>
          <p:cNvGrpSpPr>
            <a:grpSpLocks noChangeAspect="1"/>
          </p:cNvGrpSpPr>
          <p:nvPr/>
        </p:nvGrpSpPr>
        <p:grpSpPr>
          <a:xfrm>
            <a:off x="1190625" y="7189886"/>
            <a:ext cx="2009478" cy="1927920"/>
            <a:chOff x="0" y="0"/>
            <a:chExt cx="2679303" cy="2570560"/>
          </a:xfrm>
        </p:grpSpPr>
        <p:sp>
          <p:nvSpPr>
            <p:cNvPr id="25" name="Freeform 25" descr="preencoded.png"/>
            <p:cNvSpPr/>
            <p:nvPr/>
          </p:nvSpPr>
          <p:spPr>
            <a:xfrm>
              <a:off x="0" y="0"/>
              <a:ext cx="2679319" cy="2570607"/>
            </a:xfrm>
            <a:custGeom>
              <a:avLst/>
              <a:gdLst/>
              <a:ahLst/>
              <a:cxnLst/>
              <a:rect l="l" t="t" r="r" b="b"/>
              <a:pathLst>
                <a:path w="2679319" h="2570607">
                  <a:moveTo>
                    <a:pt x="0" y="0"/>
                  </a:moveTo>
                  <a:lnTo>
                    <a:pt x="2679319" y="0"/>
                  </a:lnTo>
                  <a:lnTo>
                    <a:pt x="2679319" y="2570607"/>
                  </a:lnTo>
                  <a:lnTo>
                    <a:pt x="0" y="2570607"/>
                  </a:lnTo>
                  <a:lnTo>
                    <a:pt x="0" y="0"/>
                  </a:lnTo>
                  <a:close/>
                </a:path>
              </a:pathLst>
            </a:custGeom>
            <a:blipFill>
              <a:blip r:embed="rId3"/>
              <a:stretch>
                <a:fillRect l="-107" r="-107" b="1"/>
              </a:stretch>
            </a:blipFill>
          </p:spPr>
        </p:sp>
      </p:grpSp>
      <p:grpSp>
        <p:nvGrpSpPr>
          <p:cNvPr id="26" name="Group 26"/>
          <p:cNvGrpSpPr/>
          <p:nvPr/>
        </p:nvGrpSpPr>
        <p:grpSpPr>
          <a:xfrm>
            <a:off x="9243120" y="6021586"/>
            <a:ext cx="8052644" cy="3294609"/>
            <a:chOff x="0" y="0"/>
            <a:chExt cx="10736858" cy="4392812"/>
          </a:xfrm>
        </p:grpSpPr>
        <p:sp>
          <p:nvSpPr>
            <p:cNvPr id="27" name="Freeform 27"/>
            <p:cNvSpPr/>
            <p:nvPr/>
          </p:nvSpPr>
          <p:spPr>
            <a:xfrm>
              <a:off x="0" y="0"/>
              <a:ext cx="10736961" cy="4392803"/>
            </a:xfrm>
            <a:custGeom>
              <a:avLst/>
              <a:gdLst/>
              <a:ahLst/>
              <a:cxnLst/>
              <a:rect l="l" t="t" r="r" b="b"/>
              <a:pathLst>
                <a:path w="10736961" h="4392803">
                  <a:moveTo>
                    <a:pt x="0" y="39751"/>
                  </a:moveTo>
                  <a:cubicBezTo>
                    <a:pt x="0" y="17780"/>
                    <a:pt x="17780" y="0"/>
                    <a:pt x="39751" y="0"/>
                  </a:cubicBezTo>
                  <a:lnTo>
                    <a:pt x="10697210" y="0"/>
                  </a:lnTo>
                  <a:cubicBezTo>
                    <a:pt x="10719181" y="0"/>
                    <a:pt x="10736961" y="17780"/>
                    <a:pt x="10736961" y="39751"/>
                  </a:cubicBezTo>
                  <a:lnTo>
                    <a:pt x="10736961" y="4353052"/>
                  </a:lnTo>
                  <a:cubicBezTo>
                    <a:pt x="10736961" y="4375023"/>
                    <a:pt x="10719181" y="4392803"/>
                    <a:pt x="10697210" y="4392803"/>
                  </a:cubicBezTo>
                  <a:lnTo>
                    <a:pt x="39751" y="4392803"/>
                  </a:lnTo>
                  <a:cubicBezTo>
                    <a:pt x="17780" y="4392803"/>
                    <a:pt x="0" y="4375023"/>
                    <a:pt x="0" y="4353052"/>
                  </a:cubicBezTo>
                  <a:close/>
                </a:path>
              </a:pathLst>
            </a:custGeom>
            <a:solidFill>
              <a:srgbClr val="3F4652"/>
            </a:solidFill>
          </p:spPr>
        </p:sp>
      </p:grpSp>
      <p:sp>
        <p:nvSpPr>
          <p:cNvPr id="28" name="TextBox 28"/>
          <p:cNvSpPr txBox="1"/>
          <p:nvPr/>
        </p:nvSpPr>
        <p:spPr>
          <a:xfrm>
            <a:off x="9441507" y="6210449"/>
            <a:ext cx="2480816" cy="319534"/>
          </a:xfrm>
          <a:prstGeom prst="rect">
            <a:avLst/>
          </a:prstGeom>
        </p:spPr>
        <p:txBody>
          <a:bodyPr lIns="0" tIns="0" rIns="0" bIns="0" rtlCol="0" anchor="t">
            <a:spAutoFit/>
          </a:bodyPr>
          <a:lstStyle/>
          <a:p>
            <a:pPr algn="l">
              <a:lnSpc>
                <a:spcPts val="2437"/>
              </a:lnSpc>
            </a:pPr>
            <a:r>
              <a:rPr lang="en-US" sz="1937">
                <a:solidFill>
                  <a:srgbClr val="D6E5EF"/>
                </a:solidFill>
                <a:latin typeface="Roboto Slab"/>
                <a:ea typeface="Roboto Slab"/>
                <a:cs typeface="Roboto Slab"/>
                <a:sym typeface="Roboto Slab"/>
              </a:rPr>
              <a:t>CH. Madhu Keerthi</a:t>
            </a:r>
          </a:p>
        </p:txBody>
      </p:sp>
      <p:sp>
        <p:nvSpPr>
          <p:cNvPr id="29" name="TextBox 29"/>
          <p:cNvSpPr txBox="1"/>
          <p:nvPr/>
        </p:nvSpPr>
        <p:spPr>
          <a:xfrm>
            <a:off x="9441507" y="6582370"/>
            <a:ext cx="7655867" cy="384274"/>
          </a:xfrm>
          <a:prstGeom prst="rect">
            <a:avLst/>
          </a:prstGeom>
        </p:spPr>
        <p:txBody>
          <a:bodyPr lIns="0" tIns="0" rIns="0" bIns="0" rtlCol="0" anchor="t">
            <a:spAutoFit/>
          </a:bodyPr>
          <a:lstStyle/>
          <a:p>
            <a:pPr algn="l">
              <a:lnSpc>
                <a:spcPts val="2499"/>
              </a:lnSpc>
            </a:pPr>
            <a:r>
              <a:rPr lang="en-US" sz="1562">
                <a:solidFill>
                  <a:srgbClr val="D6E5EF"/>
                </a:solidFill>
                <a:latin typeface="Roboto"/>
                <a:ea typeface="Roboto"/>
                <a:cs typeface="Roboto"/>
                <a:sym typeface="Roboto"/>
              </a:rPr>
              <a:t>22BTRCL038</a:t>
            </a:r>
          </a:p>
        </p:txBody>
      </p:sp>
      <p:grpSp>
        <p:nvGrpSpPr>
          <p:cNvPr id="30" name="Group 30"/>
          <p:cNvGrpSpPr>
            <a:grpSpLocks noChangeAspect="1"/>
          </p:cNvGrpSpPr>
          <p:nvPr/>
        </p:nvGrpSpPr>
        <p:grpSpPr>
          <a:xfrm>
            <a:off x="9441507" y="7189886"/>
            <a:ext cx="2009478" cy="1927920"/>
            <a:chOff x="0" y="0"/>
            <a:chExt cx="2679303" cy="2570560"/>
          </a:xfrm>
        </p:grpSpPr>
        <p:sp>
          <p:nvSpPr>
            <p:cNvPr id="31" name="Freeform 31" descr="preencoded.png"/>
            <p:cNvSpPr/>
            <p:nvPr/>
          </p:nvSpPr>
          <p:spPr>
            <a:xfrm>
              <a:off x="0" y="0"/>
              <a:ext cx="2679319" cy="2570607"/>
            </a:xfrm>
            <a:custGeom>
              <a:avLst/>
              <a:gdLst/>
              <a:ahLst/>
              <a:cxnLst/>
              <a:rect l="l" t="t" r="r" b="b"/>
              <a:pathLst>
                <a:path w="2679319" h="2570607">
                  <a:moveTo>
                    <a:pt x="0" y="0"/>
                  </a:moveTo>
                  <a:lnTo>
                    <a:pt x="2679319" y="0"/>
                  </a:lnTo>
                  <a:lnTo>
                    <a:pt x="2679319" y="2570607"/>
                  </a:lnTo>
                  <a:lnTo>
                    <a:pt x="0" y="2570607"/>
                  </a:lnTo>
                  <a:lnTo>
                    <a:pt x="0" y="0"/>
                  </a:lnTo>
                  <a:close/>
                </a:path>
              </a:pathLst>
            </a:custGeom>
            <a:blipFill>
              <a:blip r:embed="rId3"/>
              <a:stretch>
                <a:fillRect l="-107" r="-107" b="1"/>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992238" y="915292"/>
            <a:ext cx="7676109" cy="639216"/>
          </a:xfrm>
          <a:prstGeom prst="rect">
            <a:avLst/>
          </a:prstGeom>
        </p:spPr>
        <p:txBody>
          <a:bodyPr lIns="0" tIns="0" rIns="0" bIns="0" rtlCol="0" anchor="t">
            <a:spAutoFit/>
          </a:bodyPr>
          <a:lstStyle/>
          <a:p>
            <a:pPr algn="l">
              <a:lnSpc>
                <a:spcPts val="4875"/>
              </a:lnSpc>
            </a:pPr>
            <a:r>
              <a:rPr lang="en-US" sz="3875">
                <a:solidFill>
                  <a:srgbClr val="76B9FF"/>
                </a:solidFill>
                <a:latin typeface="Roboto Slab"/>
                <a:ea typeface="Roboto Slab"/>
                <a:cs typeface="Roboto Slab"/>
                <a:sym typeface="Roboto Slab"/>
              </a:rPr>
              <a:t>Introduction to Face Recognition</a:t>
            </a:r>
          </a:p>
        </p:txBody>
      </p:sp>
      <p:grpSp>
        <p:nvGrpSpPr>
          <p:cNvPr id="7" name="Group 7"/>
          <p:cNvGrpSpPr>
            <a:grpSpLocks noChangeAspect="1"/>
          </p:cNvGrpSpPr>
          <p:nvPr/>
        </p:nvGrpSpPr>
        <p:grpSpPr>
          <a:xfrm>
            <a:off x="992238" y="2075409"/>
            <a:ext cx="4361558" cy="7054006"/>
            <a:chOff x="0" y="0"/>
            <a:chExt cx="5815410" cy="9405342"/>
          </a:xfrm>
        </p:grpSpPr>
        <p:sp>
          <p:nvSpPr>
            <p:cNvPr id="8" name="Freeform 8" descr="preencoded.png"/>
            <p:cNvSpPr/>
            <p:nvPr/>
          </p:nvSpPr>
          <p:spPr>
            <a:xfrm>
              <a:off x="0" y="0"/>
              <a:ext cx="5815457" cy="9405366"/>
            </a:xfrm>
            <a:custGeom>
              <a:avLst/>
              <a:gdLst/>
              <a:ahLst/>
              <a:cxnLst/>
              <a:rect l="l" t="t" r="r" b="b"/>
              <a:pathLst>
                <a:path w="5815457" h="9405366">
                  <a:moveTo>
                    <a:pt x="0" y="0"/>
                  </a:moveTo>
                  <a:lnTo>
                    <a:pt x="5815457" y="0"/>
                  </a:lnTo>
                  <a:lnTo>
                    <a:pt x="5815457" y="9405366"/>
                  </a:lnTo>
                  <a:lnTo>
                    <a:pt x="0" y="9405366"/>
                  </a:lnTo>
                  <a:lnTo>
                    <a:pt x="0" y="0"/>
                  </a:lnTo>
                  <a:close/>
                </a:path>
              </a:pathLst>
            </a:custGeom>
            <a:blipFill>
              <a:blip r:embed="rId3"/>
              <a:stretch>
                <a:fillRect t="-18" b="-17"/>
              </a:stretch>
            </a:blipFill>
          </p:spPr>
        </p:sp>
      </p:grpSp>
      <p:sp>
        <p:nvSpPr>
          <p:cNvPr id="9" name="TextBox 9"/>
          <p:cNvSpPr txBox="1"/>
          <p:nvPr/>
        </p:nvSpPr>
        <p:spPr>
          <a:xfrm>
            <a:off x="7716739" y="2041029"/>
            <a:ext cx="2684710" cy="319534"/>
          </a:xfrm>
          <a:prstGeom prst="rect">
            <a:avLst/>
          </a:prstGeom>
        </p:spPr>
        <p:txBody>
          <a:bodyPr lIns="0" tIns="0" rIns="0" bIns="0" rtlCol="0" anchor="t">
            <a:spAutoFit/>
          </a:bodyPr>
          <a:lstStyle/>
          <a:p>
            <a:pPr algn="l">
              <a:lnSpc>
                <a:spcPts val="2437"/>
              </a:lnSpc>
            </a:pPr>
            <a:r>
              <a:rPr lang="en-US" sz="1937">
                <a:solidFill>
                  <a:srgbClr val="76B9FF"/>
                </a:solidFill>
                <a:latin typeface="Roboto Slab"/>
                <a:ea typeface="Roboto Slab"/>
                <a:cs typeface="Roboto Slab"/>
                <a:sym typeface="Roboto Slab"/>
              </a:rPr>
              <a:t>Definition and Purpose</a:t>
            </a:r>
          </a:p>
        </p:txBody>
      </p:sp>
      <p:sp>
        <p:nvSpPr>
          <p:cNvPr id="10" name="TextBox 10"/>
          <p:cNvSpPr txBox="1"/>
          <p:nvPr/>
        </p:nvSpPr>
        <p:spPr>
          <a:xfrm>
            <a:off x="7716739" y="2492276"/>
            <a:ext cx="9588401" cy="701874"/>
          </a:xfrm>
          <a:prstGeom prst="rect">
            <a:avLst/>
          </a:prstGeom>
        </p:spPr>
        <p:txBody>
          <a:bodyPr lIns="0" tIns="0" rIns="0" bIns="0" rtlCol="0" anchor="t">
            <a:spAutoFit/>
          </a:bodyPr>
          <a:lstStyle/>
          <a:p>
            <a:pPr algn="l">
              <a:lnSpc>
                <a:spcPts val="2499"/>
              </a:lnSpc>
            </a:pPr>
            <a:r>
              <a:rPr lang="en-US" sz="1562">
                <a:solidFill>
                  <a:srgbClr val="D6E5EF"/>
                </a:solidFill>
                <a:latin typeface="Roboto"/>
                <a:ea typeface="Roboto"/>
                <a:cs typeface="Roboto"/>
                <a:sym typeface="Roboto"/>
              </a:rPr>
              <a:t>Face recognition technology identifies or verifies an individual's identity based on their unique facial features. Modern systems can extract and compare facial landmarks with remarkable accuracy.</a:t>
            </a:r>
          </a:p>
        </p:txBody>
      </p:sp>
      <p:grpSp>
        <p:nvGrpSpPr>
          <p:cNvPr id="11" name="Group 11"/>
          <p:cNvGrpSpPr/>
          <p:nvPr/>
        </p:nvGrpSpPr>
        <p:grpSpPr>
          <a:xfrm>
            <a:off x="7716739" y="3516570"/>
            <a:ext cx="9588401" cy="34230"/>
            <a:chOff x="0" y="0"/>
            <a:chExt cx="12784535" cy="45640"/>
          </a:xfrm>
        </p:grpSpPr>
        <p:sp>
          <p:nvSpPr>
            <p:cNvPr id="12" name="Freeform 12"/>
            <p:cNvSpPr/>
            <p:nvPr/>
          </p:nvSpPr>
          <p:spPr>
            <a:xfrm>
              <a:off x="0" y="0"/>
              <a:ext cx="12784582" cy="45593"/>
            </a:xfrm>
            <a:custGeom>
              <a:avLst/>
              <a:gdLst/>
              <a:ahLst/>
              <a:cxnLst/>
              <a:rect l="l" t="t" r="r" b="b"/>
              <a:pathLst>
                <a:path w="12784582" h="45593">
                  <a:moveTo>
                    <a:pt x="0" y="0"/>
                  </a:moveTo>
                  <a:lnTo>
                    <a:pt x="12784582" y="0"/>
                  </a:lnTo>
                  <a:lnTo>
                    <a:pt x="12784582" y="45593"/>
                  </a:lnTo>
                  <a:lnTo>
                    <a:pt x="0" y="45593"/>
                  </a:lnTo>
                  <a:close/>
                </a:path>
              </a:pathLst>
            </a:custGeom>
            <a:solidFill>
              <a:srgbClr val="D6E5EF">
                <a:alpha val="24706"/>
              </a:srgbClr>
            </a:solidFill>
          </p:spPr>
        </p:sp>
      </p:grpSp>
      <p:sp>
        <p:nvSpPr>
          <p:cNvPr id="13" name="TextBox 13"/>
          <p:cNvSpPr txBox="1"/>
          <p:nvPr/>
        </p:nvSpPr>
        <p:spPr>
          <a:xfrm>
            <a:off x="7716739" y="3764459"/>
            <a:ext cx="2480816" cy="319534"/>
          </a:xfrm>
          <a:prstGeom prst="rect">
            <a:avLst/>
          </a:prstGeom>
        </p:spPr>
        <p:txBody>
          <a:bodyPr lIns="0" tIns="0" rIns="0" bIns="0" rtlCol="0" anchor="t">
            <a:spAutoFit/>
          </a:bodyPr>
          <a:lstStyle/>
          <a:p>
            <a:pPr algn="l">
              <a:lnSpc>
                <a:spcPts val="2437"/>
              </a:lnSpc>
            </a:pPr>
            <a:r>
              <a:rPr lang="en-US" sz="1937">
                <a:solidFill>
                  <a:srgbClr val="76B9FF"/>
                </a:solidFill>
                <a:latin typeface="Roboto Slab"/>
                <a:ea typeface="Roboto Slab"/>
                <a:cs typeface="Roboto Slab"/>
                <a:sym typeface="Roboto Slab"/>
              </a:rPr>
              <a:t>Historical Evolution</a:t>
            </a:r>
          </a:p>
        </p:txBody>
      </p:sp>
      <p:sp>
        <p:nvSpPr>
          <p:cNvPr id="14" name="TextBox 14"/>
          <p:cNvSpPr txBox="1"/>
          <p:nvPr/>
        </p:nvSpPr>
        <p:spPr>
          <a:xfrm>
            <a:off x="7716739" y="4215705"/>
            <a:ext cx="9588401" cy="701874"/>
          </a:xfrm>
          <a:prstGeom prst="rect">
            <a:avLst/>
          </a:prstGeom>
        </p:spPr>
        <p:txBody>
          <a:bodyPr lIns="0" tIns="0" rIns="0" bIns="0" rtlCol="0" anchor="t">
            <a:spAutoFit/>
          </a:bodyPr>
          <a:lstStyle/>
          <a:p>
            <a:pPr algn="l">
              <a:lnSpc>
                <a:spcPts val="2499"/>
              </a:lnSpc>
            </a:pPr>
            <a:r>
              <a:rPr lang="en-US" sz="1562">
                <a:solidFill>
                  <a:srgbClr val="D6E5EF"/>
                </a:solidFill>
                <a:latin typeface="Roboto"/>
                <a:ea typeface="Roboto"/>
                <a:cs typeface="Roboto"/>
                <a:sym typeface="Roboto"/>
              </a:rPr>
              <a:t>From geometric facial analysis in the 1960s to contemporary deep learning algorithms, the field has undergone transformative advances. Today's systems leverage neural networks trained on massive datasets.</a:t>
            </a:r>
          </a:p>
        </p:txBody>
      </p:sp>
      <p:grpSp>
        <p:nvGrpSpPr>
          <p:cNvPr id="15" name="Group 15"/>
          <p:cNvGrpSpPr/>
          <p:nvPr/>
        </p:nvGrpSpPr>
        <p:grpSpPr>
          <a:xfrm>
            <a:off x="7716739" y="5239999"/>
            <a:ext cx="9588401" cy="34230"/>
            <a:chOff x="0" y="0"/>
            <a:chExt cx="12784535" cy="45640"/>
          </a:xfrm>
        </p:grpSpPr>
        <p:sp>
          <p:nvSpPr>
            <p:cNvPr id="16" name="Freeform 16"/>
            <p:cNvSpPr/>
            <p:nvPr/>
          </p:nvSpPr>
          <p:spPr>
            <a:xfrm>
              <a:off x="0" y="0"/>
              <a:ext cx="12784582" cy="45593"/>
            </a:xfrm>
            <a:custGeom>
              <a:avLst/>
              <a:gdLst/>
              <a:ahLst/>
              <a:cxnLst/>
              <a:rect l="l" t="t" r="r" b="b"/>
              <a:pathLst>
                <a:path w="12784582" h="45593">
                  <a:moveTo>
                    <a:pt x="0" y="0"/>
                  </a:moveTo>
                  <a:lnTo>
                    <a:pt x="12784582" y="0"/>
                  </a:lnTo>
                  <a:lnTo>
                    <a:pt x="12784582" y="45593"/>
                  </a:lnTo>
                  <a:lnTo>
                    <a:pt x="0" y="45593"/>
                  </a:lnTo>
                  <a:close/>
                </a:path>
              </a:pathLst>
            </a:custGeom>
            <a:solidFill>
              <a:srgbClr val="D6E5EF">
                <a:alpha val="24706"/>
              </a:srgbClr>
            </a:solidFill>
          </p:spPr>
        </p:sp>
      </p:grpSp>
      <p:sp>
        <p:nvSpPr>
          <p:cNvPr id="17" name="TextBox 17"/>
          <p:cNvSpPr txBox="1"/>
          <p:nvPr/>
        </p:nvSpPr>
        <p:spPr>
          <a:xfrm>
            <a:off x="7716739" y="5487889"/>
            <a:ext cx="2874169" cy="319534"/>
          </a:xfrm>
          <a:prstGeom prst="rect">
            <a:avLst/>
          </a:prstGeom>
        </p:spPr>
        <p:txBody>
          <a:bodyPr lIns="0" tIns="0" rIns="0" bIns="0" rtlCol="0" anchor="t">
            <a:spAutoFit/>
          </a:bodyPr>
          <a:lstStyle/>
          <a:p>
            <a:pPr algn="l">
              <a:lnSpc>
                <a:spcPts val="2437"/>
              </a:lnSpc>
            </a:pPr>
            <a:r>
              <a:rPr lang="en-US" sz="1937">
                <a:solidFill>
                  <a:srgbClr val="76B9FF"/>
                </a:solidFill>
                <a:latin typeface="Roboto Slab"/>
                <a:ea typeface="Roboto Slab"/>
                <a:cs typeface="Roboto Slab"/>
                <a:sym typeface="Roboto Slab"/>
              </a:rPr>
              <a:t>Real-World Applications</a:t>
            </a:r>
          </a:p>
        </p:txBody>
      </p:sp>
      <p:sp>
        <p:nvSpPr>
          <p:cNvPr id="18" name="TextBox 18"/>
          <p:cNvSpPr txBox="1"/>
          <p:nvPr/>
        </p:nvSpPr>
        <p:spPr>
          <a:xfrm>
            <a:off x="7716739" y="5939135"/>
            <a:ext cx="9588401" cy="701874"/>
          </a:xfrm>
          <a:prstGeom prst="rect">
            <a:avLst/>
          </a:prstGeom>
        </p:spPr>
        <p:txBody>
          <a:bodyPr lIns="0" tIns="0" rIns="0" bIns="0" rtlCol="0" anchor="t">
            <a:spAutoFit/>
          </a:bodyPr>
          <a:lstStyle/>
          <a:p>
            <a:pPr algn="l">
              <a:lnSpc>
                <a:spcPts val="2499"/>
              </a:lnSpc>
            </a:pPr>
            <a:r>
              <a:rPr lang="en-US" sz="1562">
                <a:solidFill>
                  <a:srgbClr val="D6E5EF"/>
                </a:solidFill>
                <a:latin typeface="Roboto"/>
                <a:ea typeface="Roboto"/>
                <a:cs typeface="Roboto"/>
                <a:sym typeface="Roboto"/>
              </a:rPr>
              <a:t>Deployed across law enforcement for suspect identification, marketing for behavioral insights, mobile devices for authentication, and security systems for access control.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17060" y="0"/>
            <a:ext cx="18288000" cy="10287000"/>
            <a:chOff x="101600" y="350292"/>
            <a:chExt cx="24384000" cy="13716000"/>
          </a:xfrm>
        </p:grpSpPr>
        <p:sp>
          <p:nvSpPr>
            <p:cNvPr id="5" name="Freeform 5"/>
            <p:cNvSpPr/>
            <p:nvPr/>
          </p:nvSpPr>
          <p:spPr>
            <a:xfrm>
              <a:off x="101600" y="350292"/>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sp>
        <p:nvSpPr>
          <p:cNvPr id="8" name="TextBox 8"/>
          <p:cNvSpPr txBox="1"/>
          <p:nvPr/>
        </p:nvSpPr>
        <p:spPr>
          <a:xfrm>
            <a:off x="7850237" y="1139726"/>
            <a:ext cx="6410325" cy="595015"/>
          </a:xfrm>
          <a:prstGeom prst="rect">
            <a:avLst/>
          </a:prstGeom>
        </p:spPr>
        <p:txBody>
          <a:bodyPr lIns="0" tIns="0" rIns="0" bIns="0" rtlCol="0" anchor="t">
            <a:spAutoFit/>
          </a:bodyPr>
          <a:lstStyle/>
          <a:p>
            <a:pPr algn="l">
              <a:lnSpc>
                <a:spcPts val="4499"/>
              </a:lnSpc>
            </a:pPr>
            <a:r>
              <a:rPr lang="en-US" sz="3625">
                <a:solidFill>
                  <a:srgbClr val="76B9FF"/>
                </a:solidFill>
                <a:latin typeface="Roboto Slab"/>
                <a:ea typeface="Roboto Slab"/>
                <a:cs typeface="Roboto Slab"/>
                <a:sym typeface="Roboto Slab"/>
              </a:rPr>
              <a:t>Face Recognition Techniques</a:t>
            </a:r>
          </a:p>
        </p:txBody>
      </p:sp>
      <p:sp>
        <p:nvSpPr>
          <p:cNvPr id="9" name="TextBox 9"/>
          <p:cNvSpPr txBox="1"/>
          <p:nvPr/>
        </p:nvSpPr>
        <p:spPr>
          <a:xfrm>
            <a:off x="7850237" y="1944440"/>
            <a:ext cx="9445526" cy="361355"/>
          </a:xfrm>
          <a:prstGeom prst="rect">
            <a:avLst/>
          </a:prstGeom>
        </p:spPr>
        <p:txBody>
          <a:bodyPr lIns="0" tIns="0" rIns="0" bIns="0" rtlCol="0" anchor="t">
            <a:spAutoFit/>
          </a:bodyPr>
          <a:lstStyle/>
          <a:p>
            <a:pPr algn="l">
              <a:lnSpc>
                <a:spcPts val="2312"/>
              </a:lnSpc>
            </a:pPr>
            <a:r>
              <a:rPr lang="en-US" sz="1437">
                <a:solidFill>
                  <a:srgbClr val="D6E5EF"/>
                </a:solidFill>
                <a:latin typeface="Roboto"/>
                <a:ea typeface="Roboto"/>
                <a:cs typeface="Roboto"/>
                <a:sym typeface="Roboto"/>
              </a:rPr>
              <a:t>Evolution from traditional geometry-based methods to advanced deep learning approaches.</a:t>
            </a:r>
          </a:p>
        </p:txBody>
      </p:sp>
      <p:grpSp>
        <p:nvGrpSpPr>
          <p:cNvPr id="10" name="Group 10"/>
          <p:cNvGrpSpPr>
            <a:grpSpLocks noChangeAspect="1"/>
          </p:cNvGrpSpPr>
          <p:nvPr/>
        </p:nvGrpSpPr>
        <p:grpSpPr>
          <a:xfrm>
            <a:off x="7850237" y="2465338"/>
            <a:ext cx="552735" cy="1428750"/>
            <a:chOff x="0" y="-63697"/>
            <a:chExt cx="736981" cy="1905000"/>
          </a:xfrm>
        </p:grpSpPr>
        <p:sp>
          <p:nvSpPr>
            <p:cNvPr id="11" name="Freeform 11" descr="preencoded.png"/>
            <p:cNvSpPr/>
            <p:nvPr/>
          </p:nvSpPr>
          <p:spPr>
            <a:xfrm>
              <a:off x="0" y="-63697"/>
              <a:ext cx="736981" cy="1905000"/>
            </a:xfrm>
            <a:custGeom>
              <a:avLst/>
              <a:gdLst/>
              <a:ahLst/>
              <a:cxnLst/>
              <a:rect l="l" t="t" r="r" b="b"/>
              <a:pathLst>
                <a:path w="736981" h="1905000">
                  <a:moveTo>
                    <a:pt x="0" y="0"/>
                  </a:moveTo>
                  <a:lnTo>
                    <a:pt x="736981" y="0"/>
                  </a:lnTo>
                  <a:lnTo>
                    <a:pt x="736981" y="1905000"/>
                  </a:lnTo>
                  <a:lnTo>
                    <a:pt x="0" y="1905000"/>
                  </a:lnTo>
                  <a:lnTo>
                    <a:pt x="0" y="0"/>
                  </a:lnTo>
                  <a:close/>
                </a:path>
              </a:pathLst>
            </a:custGeom>
            <a:blipFill>
              <a:blip r:embed="rId4"/>
              <a:stretch>
                <a:fillRect t="-26" r="-2" b="-26"/>
              </a:stretch>
            </a:blipFill>
          </p:spPr>
          <p:txBody>
            <a:bodyPr/>
            <a:lstStyle/>
            <a:p>
              <a:endParaRPr lang="en-IN" dirty="0"/>
            </a:p>
          </p:txBody>
        </p:sp>
      </p:grpSp>
      <p:sp>
        <p:nvSpPr>
          <p:cNvPr id="12" name="TextBox 12"/>
          <p:cNvSpPr txBox="1"/>
          <p:nvPr/>
        </p:nvSpPr>
        <p:spPr>
          <a:xfrm>
            <a:off x="8606568" y="2426609"/>
            <a:ext cx="2309366" cy="564257"/>
          </a:xfrm>
          <a:prstGeom prst="rect">
            <a:avLst/>
          </a:prstGeom>
        </p:spPr>
        <p:txBody>
          <a:bodyPr wrap="square" lIns="0" tIns="0" rIns="0" bIns="0" rtlCol="0" anchor="t">
            <a:spAutoFit/>
          </a:bodyPr>
          <a:lstStyle/>
          <a:p>
            <a:pPr>
              <a:lnSpc>
                <a:spcPts val="2249"/>
              </a:lnSpc>
            </a:pPr>
            <a:r>
              <a:rPr lang="en-US" sz="2000" b="1" dirty="0">
                <a:solidFill>
                  <a:srgbClr val="D6E5EF"/>
                </a:solidFill>
                <a:latin typeface="Roboto Slab"/>
                <a:ea typeface="Roboto Slab"/>
                <a:cs typeface="Roboto Slab"/>
                <a:sym typeface="Roboto Slab"/>
              </a:rPr>
              <a:t>Traditional Approaches</a:t>
            </a:r>
          </a:p>
        </p:txBody>
      </p:sp>
      <p:sp>
        <p:nvSpPr>
          <p:cNvPr id="13" name="TextBox 13"/>
          <p:cNvSpPr txBox="1"/>
          <p:nvPr/>
        </p:nvSpPr>
        <p:spPr>
          <a:xfrm>
            <a:off x="8587234" y="3029099"/>
            <a:ext cx="8708529" cy="656035"/>
          </a:xfrm>
          <a:prstGeom prst="rect">
            <a:avLst/>
          </a:prstGeom>
        </p:spPr>
        <p:txBody>
          <a:bodyPr lIns="0" tIns="0" rIns="0" bIns="0" rtlCol="0" anchor="t">
            <a:spAutoFit/>
          </a:bodyPr>
          <a:lstStyle/>
          <a:p>
            <a:pPr algn="l">
              <a:lnSpc>
                <a:spcPts val="2312"/>
              </a:lnSpc>
            </a:pPr>
            <a:r>
              <a:rPr lang="en-US" sz="1437" dirty="0">
                <a:solidFill>
                  <a:srgbClr val="D6E5EF"/>
                </a:solidFill>
                <a:latin typeface="Roboto"/>
                <a:ea typeface="Roboto"/>
                <a:cs typeface="Roboto"/>
                <a:sym typeface="Roboto"/>
              </a:rPr>
              <a:t>Landmark-based geometric techniques focused on facial proportions and key reference points. Limited effectiveness due to sensitivity to lighting, head pose, and facial expressions.</a:t>
            </a:r>
          </a:p>
        </p:txBody>
      </p:sp>
      <p:sp>
        <p:nvSpPr>
          <p:cNvPr id="16" name="TextBox 16"/>
          <p:cNvSpPr txBox="1"/>
          <p:nvPr/>
        </p:nvSpPr>
        <p:spPr>
          <a:xfrm>
            <a:off x="8863608" y="4228356"/>
            <a:ext cx="3003947" cy="354955"/>
          </a:xfrm>
          <a:prstGeom prst="rect">
            <a:avLst/>
          </a:prstGeom>
        </p:spPr>
        <p:txBody>
          <a:bodyPr lIns="0" tIns="0" rIns="0" bIns="0" rtlCol="0" anchor="t">
            <a:spAutoFit/>
          </a:bodyPr>
          <a:lstStyle/>
          <a:p>
            <a:pPr algn="l">
              <a:lnSpc>
                <a:spcPts val="2687"/>
              </a:lnSpc>
            </a:pPr>
            <a:r>
              <a:rPr lang="en-US" sz="2125" b="1" dirty="0">
                <a:solidFill>
                  <a:srgbClr val="D6E5EF"/>
                </a:solidFill>
                <a:latin typeface="Roboto Slab Bold"/>
                <a:ea typeface="Roboto Slab Bold"/>
                <a:cs typeface="Roboto Slab Bold"/>
                <a:sym typeface="Roboto Slab Bold"/>
              </a:rPr>
              <a:t>Machine Learning Era </a:t>
            </a:r>
          </a:p>
        </p:txBody>
      </p:sp>
      <p:sp>
        <p:nvSpPr>
          <p:cNvPr id="17" name="TextBox 17"/>
          <p:cNvSpPr txBox="1"/>
          <p:nvPr/>
        </p:nvSpPr>
        <p:spPr>
          <a:xfrm>
            <a:off x="8863608" y="4627066"/>
            <a:ext cx="8432155" cy="1540074"/>
          </a:xfrm>
          <a:prstGeom prst="rect">
            <a:avLst/>
          </a:prstGeom>
        </p:spPr>
        <p:txBody>
          <a:bodyPr lIns="0" tIns="0" rIns="0" bIns="0" rtlCol="0" anchor="t">
            <a:spAutoFit/>
          </a:bodyPr>
          <a:lstStyle/>
          <a:p>
            <a:pPr algn="l">
              <a:lnSpc>
                <a:spcPts val="2312"/>
              </a:lnSpc>
            </a:pPr>
            <a:r>
              <a:rPr lang="en-US" sz="1437">
                <a:solidFill>
                  <a:srgbClr val="D6E5EF"/>
                </a:solidFill>
                <a:latin typeface="Roboto"/>
                <a:ea typeface="Roboto"/>
                <a:cs typeface="Roboto"/>
                <a:sym typeface="Roboto"/>
              </a:rPr>
              <a:t>Classical machine learning algorithms such as </a:t>
            </a:r>
            <a:r>
              <a:rPr lang="en-US" sz="1437" b="1">
                <a:solidFill>
                  <a:srgbClr val="D6E5EF"/>
                </a:solidFill>
                <a:latin typeface="Roboto Bold"/>
                <a:ea typeface="Roboto Bold"/>
                <a:cs typeface="Roboto Bold"/>
                <a:sym typeface="Roboto Bold"/>
              </a:rPr>
              <a:t>Support Vector Machines (SVM)</a:t>
            </a:r>
            <a:r>
              <a:rPr lang="en-US" sz="1437">
                <a:solidFill>
                  <a:srgbClr val="D6E5EF"/>
                </a:solidFill>
                <a:latin typeface="Roboto"/>
                <a:ea typeface="Roboto"/>
                <a:cs typeface="Roboto"/>
                <a:sym typeface="Roboto"/>
              </a:rPr>
              <a:t> and </a:t>
            </a:r>
            <a:r>
              <a:rPr lang="en-US" sz="1437" b="1">
                <a:solidFill>
                  <a:srgbClr val="D6E5EF"/>
                </a:solidFill>
                <a:latin typeface="Roboto Bold"/>
                <a:ea typeface="Roboto Bold"/>
                <a:cs typeface="Roboto Bold"/>
                <a:sym typeface="Roboto Bold"/>
              </a:rPr>
              <a:t>k-Nearest Neighbors (k-NN)</a:t>
            </a:r>
            <a:r>
              <a:rPr lang="en-US" sz="1437">
                <a:solidFill>
                  <a:srgbClr val="D6E5EF"/>
                </a:solidFill>
                <a:latin typeface="Roboto"/>
                <a:ea typeface="Roboto"/>
                <a:cs typeface="Roboto"/>
                <a:sym typeface="Roboto"/>
              </a:rPr>
              <a:t> improved face recognition accuracy by leveraging </a:t>
            </a:r>
            <a:r>
              <a:rPr lang="en-US" sz="1437" b="1">
                <a:solidFill>
                  <a:srgbClr val="D6E5EF"/>
                </a:solidFill>
                <a:latin typeface="Roboto Bold"/>
                <a:ea typeface="Roboto Bold"/>
                <a:cs typeface="Roboto Bold"/>
                <a:sym typeface="Roboto Bold"/>
              </a:rPr>
              <a:t>learned embeddings</a:t>
            </a:r>
            <a:r>
              <a:rPr lang="en-US" sz="1437">
                <a:solidFill>
                  <a:srgbClr val="D6E5EF"/>
                </a:solidFill>
                <a:latin typeface="Roboto"/>
                <a:ea typeface="Roboto"/>
                <a:cs typeface="Roboto"/>
                <a:sym typeface="Roboto"/>
              </a:rPr>
              <a:t> rather than raw pixel data. These methods could classify faces effectively when combined with feature extractors like HOG or early neural network embeddings, but their performance degraded as the number of classes or variations in pose, lighting, and expression increased.</a:t>
            </a:r>
          </a:p>
        </p:txBody>
      </p:sp>
      <p:sp>
        <p:nvSpPr>
          <p:cNvPr id="20" name="TextBox 20"/>
          <p:cNvSpPr txBox="1"/>
          <p:nvPr/>
        </p:nvSpPr>
        <p:spPr>
          <a:xfrm>
            <a:off x="9139981" y="6710363"/>
            <a:ext cx="3407569" cy="354955"/>
          </a:xfrm>
          <a:prstGeom prst="rect">
            <a:avLst/>
          </a:prstGeom>
        </p:spPr>
        <p:txBody>
          <a:bodyPr lIns="0" tIns="0" rIns="0" bIns="0" rtlCol="0" anchor="t">
            <a:spAutoFit/>
          </a:bodyPr>
          <a:lstStyle/>
          <a:p>
            <a:pPr algn="l">
              <a:lnSpc>
                <a:spcPts val="2687"/>
              </a:lnSpc>
            </a:pPr>
            <a:r>
              <a:rPr lang="en-US" sz="2125" b="1">
                <a:solidFill>
                  <a:srgbClr val="D6E5EF"/>
                </a:solidFill>
                <a:latin typeface="Roboto Slab Bold"/>
                <a:ea typeface="Roboto Slab Bold"/>
                <a:cs typeface="Roboto Slab Bold"/>
                <a:sym typeface="Roboto Slab Bold"/>
              </a:rPr>
              <a:t>Deep Learning Revolution</a:t>
            </a:r>
          </a:p>
        </p:txBody>
      </p:sp>
      <p:sp>
        <p:nvSpPr>
          <p:cNvPr id="21" name="TextBox 21"/>
          <p:cNvSpPr txBox="1"/>
          <p:nvPr/>
        </p:nvSpPr>
        <p:spPr>
          <a:xfrm>
            <a:off x="9139981" y="7109072"/>
            <a:ext cx="8155781" cy="1834754"/>
          </a:xfrm>
          <a:prstGeom prst="rect">
            <a:avLst/>
          </a:prstGeom>
        </p:spPr>
        <p:txBody>
          <a:bodyPr lIns="0" tIns="0" rIns="0" bIns="0" rtlCol="0" anchor="t">
            <a:spAutoFit/>
          </a:bodyPr>
          <a:lstStyle/>
          <a:p>
            <a:pPr algn="l">
              <a:lnSpc>
                <a:spcPts val="2312"/>
              </a:lnSpc>
            </a:pPr>
            <a:r>
              <a:rPr lang="en-US" sz="1437">
                <a:solidFill>
                  <a:srgbClr val="D6E5EF"/>
                </a:solidFill>
                <a:latin typeface="Roboto"/>
                <a:ea typeface="Roboto"/>
                <a:cs typeface="Roboto"/>
                <a:sym typeface="Roboto"/>
              </a:rPr>
              <a:t>The advent of </a:t>
            </a:r>
            <a:r>
              <a:rPr lang="en-US" sz="1437" b="1">
                <a:solidFill>
                  <a:srgbClr val="D6E5EF"/>
                </a:solidFill>
                <a:latin typeface="Roboto Bold"/>
                <a:ea typeface="Roboto Bold"/>
                <a:cs typeface="Roboto Bold"/>
                <a:sym typeface="Roboto Bold"/>
              </a:rPr>
              <a:t>Convolutional Neural Networks (CNNs)</a:t>
            </a:r>
            <a:r>
              <a:rPr lang="en-US" sz="1437">
                <a:solidFill>
                  <a:srgbClr val="D6E5EF"/>
                </a:solidFill>
                <a:latin typeface="Roboto"/>
                <a:ea typeface="Roboto"/>
                <a:cs typeface="Roboto"/>
                <a:sym typeface="Roboto"/>
              </a:rPr>
              <a:t> allowed face recognition systems to </a:t>
            </a:r>
            <a:r>
              <a:rPr lang="en-US" sz="1437" b="1">
                <a:solidFill>
                  <a:srgbClr val="D6E5EF"/>
                </a:solidFill>
                <a:latin typeface="Roboto Bold"/>
                <a:ea typeface="Roboto Bold"/>
                <a:cs typeface="Roboto Bold"/>
                <a:sym typeface="Roboto Bold"/>
              </a:rPr>
              <a:t>automatically learn hierarchical and discriminative representations</a:t>
            </a:r>
            <a:r>
              <a:rPr lang="en-US" sz="1437">
                <a:solidFill>
                  <a:srgbClr val="D6E5EF"/>
                </a:solidFill>
                <a:latin typeface="Roboto"/>
                <a:ea typeface="Roboto"/>
                <a:cs typeface="Roboto"/>
                <a:sym typeface="Roboto"/>
              </a:rPr>
              <a:t> directly from images. Modern CNN-based models, such as </a:t>
            </a:r>
            <a:r>
              <a:rPr lang="en-US" sz="1437" b="1">
                <a:solidFill>
                  <a:srgbClr val="D6E5EF"/>
                </a:solidFill>
                <a:latin typeface="Roboto Bold"/>
                <a:ea typeface="Roboto Bold"/>
                <a:cs typeface="Roboto Bold"/>
                <a:sym typeface="Roboto Bold"/>
              </a:rPr>
              <a:t>DenseNet, FaceNet, and ArcFace</a:t>
            </a:r>
            <a:r>
              <a:rPr lang="en-US" sz="1437">
                <a:solidFill>
                  <a:srgbClr val="D6E5EF"/>
                </a:solidFill>
                <a:latin typeface="Roboto"/>
                <a:ea typeface="Roboto"/>
                <a:cs typeface="Roboto"/>
                <a:sym typeface="Roboto"/>
              </a:rPr>
              <a:t>, achieve near-human accuracy by training on millions or billions of images. However, these models can be </a:t>
            </a:r>
            <a:r>
              <a:rPr lang="en-US" sz="1437" b="1">
                <a:solidFill>
                  <a:srgbClr val="D6E5EF"/>
                </a:solidFill>
                <a:latin typeface="Roboto Bold"/>
                <a:ea typeface="Roboto Bold"/>
                <a:cs typeface="Roboto Bold"/>
                <a:sym typeface="Roboto Bold"/>
              </a:rPr>
              <a:t>computationally expensive</a:t>
            </a:r>
            <a:r>
              <a:rPr lang="en-US" sz="1437">
                <a:solidFill>
                  <a:srgbClr val="D6E5EF"/>
                </a:solidFill>
                <a:latin typeface="Roboto"/>
                <a:ea typeface="Roboto"/>
                <a:cs typeface="Roboto"/>
                <a:sym typeface="Roboto"/>
              </a:rPr>
              <a:t>, and their confidence scores may not reflect true similarity, motivating hybrid approaches combining deep embeddings with lightweight classifiers and cosine similarity for reliable predictions.</a:t>
            </a:r>
          </a:p>
        </p:txBody>
      </p:sp>
      <p:grpSp>
        <p:nvGrpSpPr>
          <p:cNvPr id="22" name="Group 10">
            <a:extLst>
              <a:ext uri="{FF2B5EF4-FFF2-40B4-BE49-F238E27FC236}">
                <a16:creationId xmlns:a16="http://schemas.microsoft.com/office/drawing/2014/main" id="{9272404B-3756-CCBB-ACE9-B371BAFD2CCA}"/>
              </a:ext>
            </a:extLst>
          </p:cNvPr>
          <p:cNvGrpSpPr>
            <a:grpSpLocks noChangeAspect="1"/>
          </p:cNvGrpSpPr>
          <p:nvPr/>
        </p:nvGrpSpPr>
        <p:grpSpPr>
          <a:xfrm>
            <a:off x="7988118" y="4410522"/>
            <a:ext cx="691221" cy="1786681"/>
            <a:chOff x="0" y="0"/>
            <a:chExt cx="736997" cy="1905000"/>
          </a:xfrm>
        </p:grpSpPr>
        <p:sp>
          <p:nvSpPr>
            <p:cNvPr id="23" name="Freeform 11" descr="preencoded.png">
              <a:extLst>
                <a:ext uri="{FF2B5EF4-FFF2-40B4-BE49-F238E27FC236}">
                  <a16:creationId xmlns:a16="http://schemas.microsoft.com/office/drawing/2014/main" id="{65C0FF9D-8F66-C9BC-B23C-FC4A8917460F}"/>
                </a:ext>
              </a:extLst>
            </p:cNvPr>
            <p:cNvSpPr/>
            <p:nvPr/>
          </p:nvSpPr>
          <p:spPr>
            <a:xfrm>
              <a:off x="0" y="0"/>
              <a:ext cx="736981" cy="1905000"/>
            </a:xfrm>
            <a:custGeom>
              <a:avLst/>
              <a:gdLst/>
              <a:ahLst/>
              <a:cxnLst/>
              <a:rect l="l" t="t" r="r" b="b"/>
              <a:pathLst>
                <a:path w="736981" h="1905000">
                  <a:moveTo>
                    <a:pt x="0" y="0"/>
                  </a:moveTo>
                  <a:lnTo>
                    <a:pt x="736981" y="0"/>
                  </a:lnTo>
                  <a:lnTo>
                    <a:pt x="736981" y="1905000"/>
                  </a:lnTo>
                  <a:lnTo>
                    <a:pt x="0" y="1905000"/>
                  </a:lnTo>
                  <a:lnTo>
                    <a:pt x="0" y="0"/>
                  </a:lnTo>
                  <a:close/>
                </a:path>
              </a:pathLst>
            </a:custGeom>
            <a:blipFill>
              <a:blip r:embed="rId4"/>
              <a:stretch>
                <a:fillRect t="-26" r="-2" b="-26"/>
              </a:stretch>
            </a:blipFill>
          </p:spPr>
        </p:sp>
      </p:grpSp>
      <p:grpSp>
        <p:nvGrpSpPr>
          <p:cNvPr id="24" name="Group 10">
            <a:extLst>
              <a:ext uri="{FF2B5EF4-FFF2-40B4-BE49-F238E27FC236}">
                <a16:creationId xmlns:a16="http://schemas.microsoft.com/office/drawing/2014/main" id="{A1373BA3-11DE-3554-4DFF-C2D78B34258C}"/>
              </a:ext>
            </a:extLst>
          </p:cNvPr>
          <p:cNvGrpSpPr>
            <a:grpSpLocks noChangeAspect="1"/>
          </p:cNvGrpSpPr>
          <p:nvPr/>
        </p:nvGrpSpPr>
        <p:grpSpPr>
          <a:xfrm>
            <a:off x="8107538" y="6837926"/>
            <a:ext cx="814719" cy="2105900"/>
            <a:chOff x="0" y="0"/>
            <a:chExt cx="736997" cy="1905000"/>
          </a:xfrm>
        </p:grpSpPr>
        <p:sp>
          <p:nvSpPr>
            <p:cNvPr id="25" name="Freeform 11" descr="preencoded.png">
              <a:extLst>
                <a:ext uri="{FF2B5EF4-FFF2-40B4-BE49-F238E27FC236}">
                  <a16:creationId xmlns:a16="http://schemas.microsoft.com/office/drawing/2014/main" id="{14BB3AB7-5A82-A129-156B-DA2F6CB79CFB}"/>
                </a:ext>
              </a:extLst>
            </p:cNvPr>
            <p:cNvSpPr/>
            <p:nvPr/>
          </p:nvSpPr>
          <p:spPr>
            <a:xfrm>
              <a:off x="0" y="0"/>
              <a:ext cx="736981" cy="1905000"/>
            </a:xfrm>
            <a:custGeom>
              <a:avLst/>
              <a:gdLst/>
              <a:ahLst/>
              <a:cxnLst/>
              <a:rect l="l" t="t" r="r" b="b"/>
              <a:pathLst>
                <a:path w="736981" h="1905000">
                  <a:moveTo>
                    <a:pt x="0" y="0"/>
                  </a:moveTo>
                  <a:lnTo>
                    <a:pt x="736981" y="0"/>
                  </a:lnTo>
                  <a:lnTo>
                    <a:pt x="736981" y="1905000"/>
                  </a:lnTo>
                  <a:lnTo>
                    <a:pt x="0" y="1905000"/>
                  </a:lnTo>
                  <a:lnTo>
                    <a:pt x="0" y="0"/>
                  </a:lnTo>
                  <a:close/>
                </a:path>
              </a:pathLst>
            </a:custGeom>
            <a:blipFill>
              <a:blip r:embed="rId4"/>
              <a:stretch>
                <a:fillRect t="-26" r="-2" b="-26"/>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sp>
      </p:grpSp>
      <p:sp>
        <p:nvSpPr>
          <p:cNvPr id="10" name="TextBox 10"/>
          <p:cNvSpPr txBox="1"/>
          <p:nvPr/>
        </p:nvSpPr>
        <p:spPr>
          <a:xfrm>
            <a:off x="992238" y="804267"/>
            <a:ext cx="5670649" cy="727770"/>
          </a:xfrm>
          <a:prstGeom prst="rect">
            <a:avLst/>
          </a:prstGeom>
        </p:spPr>
        <p:txBody>
          <a:bodyPr lIns="0" tIns="0" rIns="0" bIns="0" rtlCol="0" anchor="t">
            <a:spAutoFit/>
          </a:bodyPr>
          <a:lstStyle/>
          <a:p>
            <a:pPr algn="l">
              <a:lnSpc>
                <a:spcPts val="5562"/>
              </a:lnSpc>
            </a:pPr>
            <a:r>
              <a:rPr lang="en-US" sz="4437">
                <a:solidFill>
                  <a:srgbClr val="76B9FF"/>
                </a:solidFill>
                <a:latin typeface="Roboto Slab"/>
                <a:ea typeface="Roboto Slab"/>
                <a:cs typeface="Roboto Slab"/>
                <a:sym typeface="Roboto Slab"/>
              </a:rPr>
              <a:t>Model Architecture</a:t>
            </a:r>
          </a:p>
        </p:txBody>
      </p:sp>
      <p:sp>
        <p:nvSpPr>
          <p:cNvPr id="11" name="TextBox 11"/>
          <p:cNvSpPr txBox="1"/>
          <p:nvPr/>
        </p:nvSpPr>
        <p:spPr>
          <a:xfrm>
            <a:off x="992238" y="1796057"/>
            <a:ext cx="9445526" cy="801886"/>
          </a:xfrm>
          <a:prstGeom prst="rect">
            <a:avLst/>
          </a:prstGeom>
        </p:spPr>
        <p:txBody>
          <a:bodyPr lIns="0" tIns="0" rIns="0" bIns="0" rtlCol="0" anchor="t">
            <a:spAutoFit/>
          </a:bodyPr>
          <a:lstStyle/>
          <a:p>
            <a:pPr algn="l">
              <a:lnSpc>
                <a:spcPts val="2812"/>
              </a:lnSpc>
            </a:pPr>
            <a:r>
              <a:rPr lang="en-US" sz="1750">
                <a:solidFill>
                  <a:srgbClr val="D6E5EF"/>
                </a:solidFill>
                <a:latin typeface="Roboto"/>
                <a:ea typeface="Roboto"/>
                <a:cs typeface="Roboto"/>
                <a:sym typeface="Roboto"/>
              </a:rPr>
              <a:t>A </a:t>
            </a:r>
            <a:r>
              <a:rPr lang="en-US" sz="1750" b="1">
                <a:solidFill>
                  <a:srgbClr val="D6E5EF"/>
                </a:solidFill>
                <a:latin typeface="Roboto Bold"/>
                <a:ea typeface="Roboto Bold"/>
                <a:cs typeface="Roboto Bold"/>
                <a:sym typeface="Roboto Bold"/>
              </a:rPr>
              <a:t>hybrid facial recognition pipeline</a:t>
            </a:r>
            <a:r>
              <a:rPr lang="en-US" sz="1750">
                <a:solidFill>
                  <a:srgbClr val="D6E5EF"/>
                </a:solidFill>
                <a:latin typeface="Roboto"/>
                <a:ea typeface="Roboto"/>
                <a:cs typeface="Roboto"/>
                <a:sym typeface="Roboto"/>
              </a:rPr>
              <a:t> combining deep feature extraction with lightweight classification for high accuracy and efficient inference.</a:t>
            </a:r>
          </a:p>
        </p:txBody>
      </p:sp>
      <p:grpSp>
        <p:nvGrpSpPr>
          <p:cNvPr id="12" name="Group 12"/>
          <p:cNvGrpSpPr/>
          <p:nvPr/>
        </p:nvGrpSpPr>
        <p:grpSpPr>
          <a:xfrm>
            <a:off x="992238" y="2853035"/>
            <a:ext cx="4609356" cy="3554760"/>
            <a:chOff x="0" y="0"/>
            <a:chExt cx="6145808" cy="4739680"/>
          </a:xfrm>
        </p:grpSpPr>
        <p:sp>
          <p:nvSpPr>
            <p:cNvPr id="13" name="Freeform 13"/>
            <p:cNvSpPr/>
            <p:nvPr/>
          </p:nvSpPr>
          <p:spPr>
            <a:xfrm>
              <a:off x="0" y="0"/>
              <a:ext cx="6145784" cy="4739640"/>
            </a:xfrm>
            <a:custGeom>
              <a:avLst/>
              <a:gdLst/>
              <a:ahLst/>
              <a:cxnLst/>
              <a:rect l="l" t="t" r="r" b="b"/>
              <a:pathLst>
                <a:path w="6145784" h="4739640">
                  <a:moveTo>
                    <a:pt x="0" y="45339"/>
                  </a:moveTo>
                  <a:cubicBezTo>
                    <a:pt x="0" y="20320"/>
                    <a:pt x="20320" y="0"/>
                    <a:pt x="45339" y="0"/>
                  </a:cubicBezTo>
                  <a:lnTo>
                    <a:pt x="6100445" y="0"/>
                  </a:lnTo>
                  <a:cubicBezTo>
                    <a:pt x="6125464" y="0"/>
                    <a:pt x="6145784" y="20320"/>
                    <a:pt x="6145784" y="45339"/>
                  </a:cubicBezTo>
                  <a:lnTo>
                    <a:pt x="6145784" y="4694301"/>
                  </a:lnTo>
                  <a:cubicBezTo>
                    <a:pt x="6145784" y="4719320"/>
                    <a:pt x="6125464" y="4739640"/>
                    <a:pt x="6100445" y="4739640"/>
                  </a:cubicBezTo>
                  <a:lnTo>
                    <a:pt x="45339" y="4739640"/>
                  </a:lnTo>
                  <a:cubicBezTo>
                    <a:pt x="20320" y="4739640"/>
                    <a:pt x="0" y="4719320"/>
                    <a:pt x="0" y="4694301"/>
                  </a:cubicBezTo>
                  <a:close/>
                </a:path>
              </a:pathLst>
            </a:custGeom>
            <a:solidFill>
              <a:srgbClr val="3F4652"/>
            </a:solidFill>
          </p:spPr>
        </p:sp>
      </p:grpSp>
      <p:sp>
        <p:nvSpPr>
          <p:cNvPr id="14" name="TextBox 14"/>
          <p:cNvSpPr txBox="1"/>
          <p:nvPr/>
        </p:nvSpPr>
        <p:spPr>
          <a:xfrm>
            <a:off x="1219051" y="3060799"/>
            <a:ext cx="3402360" cy="444253"/>
          </a:xfrm>
          <a:prstGeom prst="rect">
            <a:avLst/>
          </a:prstGeom>
        </p:spPr>
        <p:txBody>
          <a:bodyPr lIns="0" tIns="0" rIns="0" bIns="0" rtlCol="0" anchor="t">
            <a:spAutoFit/>
          </a:bodyPr>
          <a:lstStyle/>
          <a:p>
            <a:pPr algn="l">
              <a:lnSpc>
                <a:spcPts val="3312"/>
              </a:lnSpc>
            </a:pPr>
            <a:r>
              <a:rPr lang="en-US" sz="2625" b="1">
                <a:solidFill>
                  <a:srgbClr val="D6E5EF"/>
                </a:solidFill>
                <a:latin typeface="Roboto Slab Bold"/>
                <a:ea typeface="Roboto Slab Bold"/>
                <a:cs typeface="Roboto Slab Bold"/>
                <a:sym typeface="Roboto Slab Bold"/>
              </a:rPr>
              <a:t>Feature Extraction</a:t>
            </a:r>
          </a:p>
        </p:txBody>
      </p:sp>
      <p:sp>
        <p:nvSpPr>
          <p:cNvPr id="15" name="TextBox 15"/>
          <p:cNvSpPr txBox="1"/>
          <p:nvPr/>
        </p:nvSpPr>
        <p:spPr>
          <a:xfrm>
            <a:off x="1219051" y="3564880"/>
            <a:ext cx="4155727" cy="2616101"/>
          </a:xfrm>
          <a:prstGeom prst="rect">
            <a:avLst/>
          </a:prstGeom>
        </p:spPr>
        <p:txBody>
          <a:bodyPr lIns="0" tIns="0" rIns="0" bIns="0" rtlCol="0" anchor="t">
            <a:spAutoFit/>
          </a:bodyPr>
          <a:lstStyle/>
          <a:p>
            <a:pPr algn="l">
              <a:lnSpc>
                <a:spcPts val="2812"/>
              </a:lnSpc>
            </a:pPr>
            <a:r>
              <a:rPr lang="en-US" sz="1750" b="1">
                <a:solidFill>
                  <a:srgbClr val="D6E5EF"/>
                </a:solidFill>
                <a:latin typeface="Roboto Bold"/>
                <a:ea typeface="Roboto Bold"/>
                <a:cs typeface="Roboto Bold"/>
                <a:sym typeface="Roboto Bold"/>
              </a:rPr>
              <a:t>DenseNet-121</a:t>
            </a:r>
            <a:r>
              <a:rPr lang="en-US" sz="1750">
                <a:solidFill>
                  <a:srgbClr val="D6E5EF"/>
                </a:solidFill>
                <a:latin typeface="Roboto"/>
                <a:ea typeface="Roboto"/>
                <a:cs typeface="Roboto"/>
                <a:sym typeface="Roboto"/>
              </a:rPr>
              <a:t> is used to extract </a:t>
            </a:r>
            <a:r>
              <a:rPr lang="en-US" sz="1750" b="1">
                <a:solidFill>
                  <a:srgbClr val="D6E5EF"/>
                </a:solidFill>
                <a:latin typeface="Roboto Bold"/>
                <a:ea typeface="Roboto Bold"/>
                <a:cs typeface="Roboto Bold"/>
                <a:sym typeface="Roboto Bold"/>
              </a:rPr>
              <a:t>high-dimensional embeddings</a:t>
            </a:r>
            <a:r>
              <a:rPr lang="en-US" sz="1750">
                <a:solidFill>
                  <a:srgbClr val="D6E5EF"/>
                </a:solidFill>
                <a:latin typeface="Roboto"/>
                <a:ea typeface="Roboto"/>
                <a:cs typeface="Roboto"/>
                <a:sym typeface="Roboto"/>
              </a:rPr>
              <a:t> from facial crops. Its dense connections allow efficient gradient flow and capture </a:t>
            </a:r>
            <a:r>
              <a:rPr lang="en-US" sz="1750" b="1">
                <a:solidFill>
                  <a:srgbClr val="D6E5EF"/>
                </a:solidFill>
                <a:latin typeface="Roboto Bold"/>
                <a:ea typeface="Roboto Bold"/>
                <a:cs typeface="Roboto Bold"/>
                <a:sym typeface="Roboto Bold"/>
              </a:rPr>
              <a:t>both coarse and fine facial details</a:t>
            </a:r>
            <a:r>
              <a:rPr lang="en-US" sz="1750">
                <a:solidFill>
                  <a:srgbClr val="D6E5EF"/>
                </a:solidFill>
                <a:latin typeface="Roboto"/>
                <a:ea typeface="Roboto"/>
                <a:cs typeface="Roboto"/>
                <a:sym typeface="Roboto"/>
              </a:rPr>
              <a:t>, making the embeddings robust to variations in pose, expression, and occlusion.</a:t>
            </a:r>
          </a:p>
        </p:txBody>
      </p:sp>
      <p:grpSp>
        <p:nvGrpSpPr>
          <p:cNvPr id="16" name="Group 16"/>
          <p:cNvGrpSpPr/>
          <p:nvPr/>
        </p:nvGrpSpPr>
        <p:grpSpPr>
          <a:xfrm>
            <a:off x="5828408" y="2853035"/>
            <a:ext cx="4609356" cy="3554760"/>
            <a:chOff x="0" y="0"/>
            <a:chExt cx="6145808" cy="4739680"/>
          </a:xfrm>
        </p:grpSpPr>
        <p:sp>
          <p:nvSpPr>
            <p:cNvPr id="17" name="Freeform 17"/>
            <p:cNvSpPr/>
            <p:nvPr/>
          </p:nvSpPr>
          <p:spPr>
            <a:xfrm>
              <a:off x="0" y="0"/>
              <a:ext cx="6145784" cy="4739640"/>
            </a:xfrm>
            <a:custGeom>
              <a:avLst/>
              <a:gdLst/>
              <a:ahLst/>
              <a:cxnLst/>
              <a:rect l="l" t="t" r="r" b="b"/>
              <a:pathLst>
                <a:path w="6145784" h="4739640">
                  <a:moveTo>
                    <a:pt x="0" y="45339"/>
                  </a:moveTo>
                  <a:cubicBezTo>
                    <a:pt x="0" y="20320"/>
                    <a:pt x="20320" y="0"/>
                    <a:pt x="45339" y="0"/>
                  </a:cubicBezTo>
                  <a:lnTo>
                    <a:pt x="6100445" y="0"/>
                  </a:lnTo>
                  <a:cubicBezTo>
                    <a:pt x="6125464" y="0"/>
                    <a:pt x="6145784" y="20320"/>
                    <a:pt x="6145784" y="45339"/>
                  </a:cubicBezTo>
                  <a:lnTo>
                    <a:pt x="6145784" y="4694301"/>
                  </a:lnTo>
                  <a:cubicBezTo>
                    <a:pt x="6145784" y="4719320"/>
                    <a:pt x="6125464" y="4739640"/>
                    <a:pt x="6100445" y="4739640"/>
                  </a:cubicBezTo>
                  <a:lnTo>
                    <a:pt x="45339" y="4739640"/>
                  </a:lnTo>
                  <a:cubicBezTo>
                    <a:pt x="20320" y="4739640"/>
                    <a:pt x="0" y="4719320"/>
                    <a:pt x="0" y="4694301"/>
                  </a:cubicBezTo>
                  <a:close/>
                </a:path>
              </a:pathLst>
            </a:custGeom>
            <a:solidFill>
              <a:srgbClr val="3F4652"/>
            </a:solidFill>
          </p:spPr>
        </p:sp>
      </p:grpSp>
      <p:sp>
        <p:nvSpPr>
          <p:cNvPr id="18" name="TextBox 18"/>
          <p:cNvSpPr txBox="1"/>
          <p:nvPr/>
        </p:nvSpPr>
        <p:spPr>
          <a:xfrm>
            <a:off x="6055221" y="3060799"/>
            <a:ext cx="3699719" cy="444253"/>
          </a:xfrm>
          <a:prstGeom prst="rect">
            <a:avLst/>
          </a:prstGeom>
        </p:spPr>
        <p:txBody>
          <a:bodyPr lIns="0" tIns="0" rIns="0" bIns="0" rtlCol="0" anchor="t">
            <a:spAutoFit/>
          </a:bodyPr>
          <a:lstStyle/>
          <a:p>
            <a:pPr algn="l">
              <a:lnSpc>
                <a:spcPts val="3312"/>
              </a:lnSpc>
            </a:pPr>
            <a:r>
              <a:rPr lang="en-US" sz="2625" b="1">
                <a:solidFill>
                  <a:srgbClr val="D6E5EF"/>
                </a:solidFill>
                <a:latin typeface="Roboto Slab Bold"/>
                <a:ea typeface="Roboto Slab Bold"/>
                <a:cs typeface="Roboto Slab Bold"/>
                <a:sym typeface="Roboto Slab Bold"/>
              </a:rPr>
              <a:t>Embedding Generation</a:t>
            </a:r>
          </a:p>
        </p:txBody>
      </p:sp>
      <p:sp>
        <p:nvSpPr>
          <p:cNvPr id="19" name="TextBox 19"/>
          <p:cNvSpPr txBox="1"/>
          <p:nvPr/>
        </p:nvSpPr>
        <p:spPr>
          <a:xfrm>
            <a:off x="6055221" y="3564880"/>
            <a:ext cx="4155728" cy="2616101"/>
          </a:xfrm>
          <a:prstGeom prst="rect">
            <a:avLst/>
          </a:prstGeom>
        </p:spPr>
        <p:txBody>
          <a:bodyPr lIns="0" tIns="0" rIns="0" bIns="0" rtlCol="0" anchor="t">
            <a:spAutoFit/>
          </a:bodyPr>
          <a:lstStyle/>
          <a:p>
            <a:pPr algn="l">
              <a:lnSpc>
                <a:spcPts val="2812"/>
              </a:lnSpc>
            </a:pPr>
            <a:r>
              <a:rPr lang="en-US" sz="1750">
                <a:solidFill>
                  <a:srgbClr val="D6E5EF"/>
                </a:solidFill>
                <a:latin typeface="Roboto"/>
                <a:ea typeface="Roboto"/>
                <a:cs typeface="Roboto"/>
                <a:sym typeface="Roboto"/>
              </a:rPr>
              <a:t>Extracted embeddings are </a:t>
            </a:r>
            <a:r>
              <a:rPr lang="en-US" sz="1750" b="1">
                <a:solidFill>
                  <a:srgbClr val="D6E5EF"/>
                </a:solidFill>
                <a:latin typeface="Roboto Bold"/>
                <a:ea typeface="Roboto Bold"/>
                <a:cs typeface="Roboto Bold"/>
                <a:sym typeface="Roboto Bold"/>
              </a:rPr>
              <a:t>L2-normalized</a:t>
            </a:r>
            <a:r>
              <a:rPr lang="en-US" sz="1750">
                <a:solidFill>
                  <a:srgbClr val="D6E5EF"/>
                </a:solidFill>
                <a:latin typeface="Roboto"/>
                <a:ea typeface="Roboto"/>
                <a:cs typeface="Roboto"/>
                <a:sym typeface="Roboto"/>
              </a:rPr>
              <a:t>, producing a representation that is invariant to lighting and scale changes. Normalized embeddings enable </a:t>
            </a:r>
            <a:r>
              <a:rPr lang="en-US" sz="1750" b="1">
                <a:solidFill>
                  <a:srgbClr val="D6E5EF"/>
                </a:solidFill>
                <a:latin typeface="Roboto Bold"/>
                <a:ea typeface="Roboto Bold"/>
                <a:cs typeface="Roboto Bold"/>
                <a:sym typeface="Roboto Bold"/>
              </a:rPr>
              <a:t>reliable similarity measurement</a:t>
            </a:r>
            <a:r>
              <a:rPr lang="en-US" sz="1750">
                <a:solidFill>
                  <a:srgbClr val="D6E5EF"/>
                </a:solidFill>
                <a:latin typeface="Roboto"/>
                <a:ea typeface="Roboto"/>
                <a:cs typeface="Roboto"/>
                <a:sym typeface="Roboto"/>
              </a:rPr>
              <a:t> using cosine similarity, which serves as the confidence score during recognition.</a:t>
            </a:r>
          </a:p>
        </p:txBody>
      </p:sp>
      <p:grpSp>
        <p:nvGrpSpPr>
          <p:cNvPr id="20" name="Group 20"/>
          <p:cNvGrpSpPr/>
          <p:nvPr/>
        </p:nvGrpSpPr>
        <p:grpSpPr>
          <a:xfrm>
            <a:off x="992238" y="6634609"/>
            <a:ext cx="9445526" cy="2829074"/>
            <a:chOff x="0" y="0"/>
            <a:chExt cx="12594035" cy="3772098"/>
          </a:xfrm>
        </p:grpSpPr>
        <p:sp>
          <p:nvSpPr>
            <p:cNvPr id="21" name="Freeform 21"/>
            <p:cNvSpPr/>
            <p:nvPr/>
          </p:nvSpPr>
          <p:spPr>
            <a:xfrm>
              <a:off x="0" y="0"/>
              <a:ext cx="12593955" cy="3772027"/>
            </a:xfrm>
            <a:custGeom>
              <a:avLst/>
              <a:gdLst/>
              <a:ahLst/>
              <a:cxnLst/>
              <a:rect l="l" t="t" r="r" b="b"/>
              <a:pathLst>
                <a:path w="12593955" h="3772027">
                  <a:moveTo>
                    <a:pt x="0" y="45339"/>
                  </a:moveTo>
                  <a:cubicBezTo>
                    <a:pt x="0" y="20320"/>
                    <a:pt x="20320" y="0"/>
                    <a:pt x="45339" y="0"/>
                  </a:cubicBezTo>
                  <a:lnTo>
                    <a:pt x="12548616" y="0"/>
                  </a:lnTo>
                  <a:cubicBezTo>
                    <a:pt x="12573635" y="0"/>
                    <a:pt x="12593955" y="20320"/>
                    <a:pt x="12593955" y="45339"/>
                  </a:cubicBezTo>
                  <a:lnTo>
                    <a:pt x="12593955" y="3726688"/>
                  </a:lnTo>
                  <a:cubicBezTo>
                    <a:pt x="12593955" y="3751707"/>
                    <a:pt x="12573635" y="3772027"/>
                    <a:pt x="12548616" y="3772027"/>
                  </a:cubicBezTo>
                  <a:lnTo>
                    <a:pt x="45339" y="3772027"/>
                  </a:lnTo>
                  <a:cubicBezTo>
                    <a:pt x="20320" y="3772027"/>
                    <a:pt x="0" y="3751707"/>
                    <a:pt x="0" y="3726688"/>
                  </a:cubicBezTo>
                  <a:close/>
                </a:path>
              </a:pathLst>
            </a:custGeom>
            <a:solidFill>
              <a:srgbClr val="3F4652"/>
            </a:solidFill>
          </p:spPr>
        </p:sp>
      </p:grpSp>
      <p:sp>
        <p:nvSpPr>
          <p:cNvPr id="22" name="TextBox 22"/>
          <p:cNvSpPr txBox="1"/>
          <p:nvPr/>
        </p:nvSpPr>
        <p:spPr>
          <a:xfrm>
            <a:off x="1219051" y="6842372"/>
            <a:ext cx="3402360" cy="444253"/>
          </a:xfrm>
          <a:prstGeom prst="rect">
            <a:avLst/>
          </a:prstGeom>
        </p:spPr>
        <p:txBody>
          <a:bodyPr lIns="0" tIns="0" rIns="0" bIns="0" rtlCol="0" anchor="t">
            <a:spAutoFit/>
          </a:bodyPr>
          <a:lstStyle/>
          <a:p>
            <a:pPr algn="l">
              <a:lnSpc>
                <a:spcPts val="3312"/>
              </a:lnSpc>
            </a:pPr>
            <a:r>
              <a:rPr lang="en-US" sz="2625" b="1">
                <a:solidFill>
                  <a:srgbClr val="D6E5EF"/>
                </a:solidFill>
                <a:latin typeface="Roboto Slab Bold"/>
                <a:ea typeface="Roboto Slab Bold"/>
                <a:cs typeface="Roboto Slab Bold"/>
                <a:sym typeface="Roboto Slab Bold"/>
              </a:rPr>
              <a:t>Classification Layer</a:t>
            </a:r>
          </a:p>
        </p:txBody>
      </p:sp>
      <p:sp>
        <p:nvSpPr>
          <p:cNvPr id="23" name="TextBox 23"/>
          <p:cNvSpPr txBox="1"/>
          <p:nvPr/>
        </p:nvSpPr>
        <p:spPr>
          <a:xfrm>
            <a:off x="1219051" y="7346454"/>
            <a:ext cx="8991898" cy="1890415"/>
          </a:xfrm>
          <a:prstGeom prst="rect">
            <a:avLst/>
          </a:prstGeom>
        </p:spPr>
        <p:txBody>
          <a:bodyPr lIns="0" tIns="0" rIns="0" bIns="0" rtlCol="0" anchor="t">
            <a:spAutoFit/>
          </a:bodyPr>
          <a:lstStyle/>
          <a:p>
            <a:pPr algn="l">
              <a:lnSpc>
                <a:spcPts val="2812"/>
              </a:lnSpc>
            </a:pPr>
            <a:r>
              <a:rPr lang="en-US" sz="1750">
                <a:solidFill>
                  <a:srgbClr val="D6E5EF"/>
                </a:solidFill>
                <a:latin typeface="Roboto"/>
                <a:ea typeface="Roboto"/>
                <a:cs typeface="Roboto"/>
                <a:sym typeface="Roboto"/>
              </a:rPr>
              <a:t>A </a:t>
            </a:r>
            <a:r>
              <a:rPr lang="en-US" sz="1750" b="1">
                <a:solidFill>
                  <a:srgbClr val="D6E5EF"/>
                </a:solidFill>
                <a:latin typeface="Roboto Bold"/>
                <a:ea typeface="Roboto Bold"/>
                <a:cs typeface="Roboto Bold"/>
                <a:sym typeface="Roboto Bold"/>
              </a:rPr>
              <a:t>Decision Tree classifier</a:t>
            </a:r>
            <a:r>
              <a:rPr lang="en-US" sz="1750">
                <a:solidFill>
                  <a:srgbClr val="D6E5EF"/>
                </a:solidFill>
                <a:latin typeface="Roboto"/>
                <a:ea typeface="Roboto"/>
                <a:cs typeface="Roboto"/>
                <a:sym typeface="Roboto"/>
              </a:rPr>
              <a:t> maps embeddings to identities, enabling rapid classification across multiple registered faces. Unlike traditional CNN classifiers, the tree provides lightweight periodic retraining whenever new faces are added. </a:t>
            </a:r>
            <a:r>
              <a:rPr lang="en-US" sz="1750" b="1">
                <a:solidFill>
                  <a:srgbClr val="D6E5EF"/>
                </a:solidFill>
                <a:latin typeface="Roboto Bold"/>
                <a:ea typeface="Roboto Bold"/>
                <a:cs typeface="Roboto Bold"/>
                <a:sym typeface="Roboto Bold"/>
              </a:rPr>
              <a:t>Cosine similarity</a:t>
            </a:r>
            <a:r>
              <a:rPr lang="en-US" sz="1750">
                <a:solidFill>
                  <a:srgbClr val="D6E5EF"/>
                </a:solidFill>
                <a:latin typeface="Roboto"/>
                <a:ea typeface="Roboto"/>
                <a:cs typeface="Roboto"/>
                <a:sym typeface="Roboto"/>
              </a:rPr>
              <a:t> is then used to filter predictions and compute a robust confidence score, combining the benefits of learned embeddings with similarity-based verification.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grpSp>
        <p:nvGrpSpPr>
          <p:cNvPr id="6" name="Group 6"/>
          <p:cNvGrpSpPr>
            <a:grpSpLocks noChangeAspect="1"/>
          </p:cNvGrpSpPr>
          <p:nvPr/>
        </p:nvGrpSpPr>
        <p:grpSpPr>
          <a:xfrm>
            <a:off x="0" y="0"/>
            <a:ext cx="18288000" cy="3012430"/>
            <a:chOff x="0" y="0"/>
            <a:chExt cx="24384000" cy="4016573"/>
          </a:xfrm>
        </p:grpSpPr>
        <p:sp>
          <p:nvSpPr>
            <p:cNvPr id="7" name="Freeform 7" descr="preencoded.png"/>
            <p:cNvSpPr/>
            <p:nvPr/>
          </p:nvSpPr>
          <p:spPr>
            <a:xfrm>
              <a:off x="0" y="0"/>
              <a:ext cx="24384000" cy="4016629"/>
            </a:xfrm>
            <a:custGeom>
              <a:avLst/>
              <a:gdLst/>
              <a:ahLst/>
              <a:cxnLst/>
              <a:rect l="l" t="t" r="r" b="b"/>
              <a:pathLst>
                <a:path w="24384000" h="4016629">
                  <a:moveTo>
                    <a:pt x="0" y="0"/>
                  </a:moveTo>
                  <a:lnTo>
                    <a:pt x="24384000" y="0"/>
                  </a:lnTo>
                  <a:lnTo>
                    <a:pt x="24384000" y="4016629"/>
                  </a:lnTo>
                  <a:lnTo>
                    <a:pt x="0" y="4016629"/>
                  </a:lnTo>
                  <a:lnTo>
                    <a:pt x="0" y="0"/>
                  </a:lnTo>
                  <a:close/>
                </a:path>
              </a:pathLst>
            </a:custGeom>
            <a:blipFill>
              <a:blip r:embed="rId3"/>
              <a:stretch>
                <a:fillRect l="-42" r="-42" b="1"/>
              </a:stretch>
            </a:blipFill>
          </p:spPr>
        </p:sp>
      </p:grpSp>
      <p:sp>
        <p:nvSpPr>
          <p:cNvPr id="8" name="TextBox 8"/>
          <p:cNvSpPr txBox="1"/>
          <p:nvPr/>
        </p:nvSpPr>
        <p:spPr>
          <a:xfrm>
            <a:off x="992238" y="3865960"/>
            <a:ext cx="8947548" cy="772120"/>
          </a:xfrm>
          <a:prstGeom prst="rect">
            <a:avLst/>
          </a:prstGeom>
        </p:spPr>
        <p:txBody>
          <a:bodyPr lIns="0" tIns="0" rIns="0" bIns="0" rtlCol="0" anchor="t">
            <a:spAutoFit/>
          </a:bodyPr>
          <a:lstStyle/>
          <a:p>
            <a:pPr algn="l">
              <a:lnSpc>
                <a:spcPts val="5874"/>
              </a:lnSpc>
            </a:pPr>
            <a:r>
              <a:rPr lang="en-US" sz="4687">
                <a:solidFill>
                  <a:srgbClr val="76B9FF"/>
                </a:solidFill>
                <a:latin typeface="Roboto Slab"/>
                <a:ea typeface="Roboto Slab"/>
                <a:cs typeface="Roboto Slab"/>
                <a:sym typeface="Roboto Slab"/>
              </a:rPr>
              <a:t>Challenges in Face Recognition</a:t>
            </a:r>
          </a:p>
        </p:txBody>
      </p:sp>
      <p:sp>
        <p:nvSpPr>
          <p:cNvPr id="9" name="TextBox 9"/>
          <p:cNvSpPr txBox="1"/>
          <p:nvPr/>
        </p:nvSpPr>
        <p:spPr>
          <a:xfrm>
            <a:off x="992238" y="4913859"/>
            <a:ext cx="16303526" cy="471190"/>
          </a:xfrm>
          <a:prstGeom prst="rect">
            <a:avLst/>
          </a:prstGeom>
        </p:spPr>
        <p:txBody>
          <a:bodyPr lIns="0" tIns="0" rIns="0" bIns="0" rtlCol="0" anchor="t">
            <a:spAutoFit/>
          </a:bodyPr>
          <a:lstStyle/>
          <a:p>
            <a:pPr algn="l">
              <a:lnSpc>
                <a:spcPts val="3000"/>
              </a:lnSpc>
            </a:pPr>
            <a:r>
              <a:rPr lang="en-US" sz="1874">
                <a:solidFill>
                  <a:srgbClr val="D6E5EF"/>
                </a:solidFill>
                <a:latin typeface="Roboto"/>
                <a:ea typeface="Roboto"/>
                <a:cs typeface="Roboto"/>
                <a:sym typeface="Roboto"/>
              </a:rPr>
              <a:t>Face recognition systems face </a:t>
            </a:r>
            <a:r>
              <a:rPr lang="en-US" sz="1874" b="1">
                <a:solidFill>
                  <a:srgbClr val="D6E5EF"/>
                </a:solidFill>
                <a:latin typeface="Roboto Bold"/>
                <a:ea typeface="Roboto Bold"/>
                <a:cs typeface="Roboto Bold"/>
                <a:sym typeface="Roboto Bold"/>
              </a:rPr>
              <a:t>technical and ethical challenges</a:t>
            </a:r>
            <a:r>
              <a:rPr lang="en-US" sz="1874">
                <a:solidFill>
                  <a:srgbClr val="D6E5EF"/>
                </a:solidFill>
                <a:latin typeface="Roboto"/>
                <a:ea typeface="Roboto"/>
                <a:cs typeface="Roboto"/>
                <a:sym typeface="Roboto"/>
              </a:rPr>
              <a:t> that limit their real-world deployment</a:t>
            </a:r>
          </a:p>
        </p:txBody>
      </p:sp>
      <p:grpSp>
        <p:nvGrpSpPr>
          <p:cNvPr id="10" name="Group 10"/>
          <p:cNvGrpSpPr/>
          <p:nvPr/>
        </p:nvGrpSpPr>
        <p:grpSpPr>
          <a:xfrm>
            <a:off x="977950" y="5641776"/>
            <a:ext cx="5302449" cy="3786931"/>
            <a:chOff x="0" y="0"/>
            <a:chExt cx="7069932" cy="5049242"/>
          </a:xfrm>
        </p:grpSpPr>
        <p:sp>
          <p:nvSpPr>
            <p:cNvPr id="11" name="Freeform 11"/>
            <p:cNvSpPr/>
            <p:nvPr/>
          </p:nvSpPr>
          <p:spPr>
            <a:xfrm>
              <a:off x="19050" y="19050"/>
              <a:ext cx="7031863" cy="5011166"/>
            </a:xfrm>
            <a:custGeom>
              <a:avLst/>
              <a:gdLst/>
              <a:ahLst/>
              <a:cxnLst/>
              <a:rect l="l" t="t" r="r" b="b"/>
              <a:pathLst>
                <a:path w="7031863" h="5011166">
                  <a:moveTo>
                    <a:pt x="0" y="182880"/>
                  </a:moveTo>
                  <a:cubicBezTo>
                    <a:pt x="0" y="81915"/>
                    <a:pt x="82042" y="0"/>
                    <a:pt x="183261" y="0"/>
                  </a:cubicBezTo>
                  <a:lnTo>
                    <a:pt x="6848602" y="0"/>
                  </a:lnTo>
                  <a:cubicBezTo>
                    <a:pt x="6949821" y="0"/>
                    <a:pt x="7031863" y="81915"/>
                    <a:pt x="7031863" y="182880"/>
                  </a:cubicBezTo>
                  <a:lnTo>
                    <a:pt x="7031863" y="4828286"/>
                  </a:lnTo>
                  <a:cubicBezTo>
                    <a:pt x="7031863" y="4929251"/>
                    <a:pt x="6949822" y="5011166"/>
                    <a:pt x="6848602" y="5011166"/>
                  </a:cubicBezTo>
                  <a:lnTo>
                    <a:pt x="183261" y="5011166"/>
                  </a:lnTo>
                  <a:cubicBezTo>
                    <a:pt x="82042" y="5011166"/>
                    <a:pt x="0" y="4929251"/>
                    <a:pt x="0" y="4828286"/>
                  </a:cubicBezTo>
                  <a:close/>
                </a:path>
              </a:pathLst>
            </a:custGeom>
            <a:solidFill>
              <a:srgbClr val="202733"/>
            </a:solidFill>
          </p:spPr>
        </p:sp>
        <p:sp>
          <p:nvSpPr>
            <p:cNvPr id="12" name="Freeform 12"/>
            <p:cNvSpPr/>
            <p:nvPr/>
          </p:nvSpPr>
          <p:spPr>
            <a:xfrm>
              <a:off x="0" y="0"/>
              <a:ext cx="7069963" cy="5049266"/>
            </a:xfrm>
            <a:custGeom>
              <a:avLst/>
              <a:gdLst/>
              <a:ahLst/>
              <a:cxnLst/>
              <a:rect l="l" t="t" r="r" b="b"/>
              <a:pathLst>
                <a:path w="7069963" h="5049266">
                  <a:moveTo>
                    <a:pt x="0" y="201930"/>
                  </a:moveTo>
                  <a:cubicBezTo>
                    <a:pt x="0" y="90297"/>
                    <a:pt x="90551" y="0"/>
                    <a:pt x="202311" y="0"/>
                  </a:cubicBezTo>
                  <a:lnTo>
                    <a:pt x="6867652" y="0"/>
                  </a:lnTo>
                  <a:lnTo>
                    <a:pt x="6867652" y="19050"/>
                  </a:lnTo>
                  <a:lnTo>
                    <a:pt x="6867652" y="0"/>
                  </a:lnTo>
                  <a:cubicBezTo>
                    <a:pt x="6979285" y="0"/>
                    <a:pt x="7069963" y="90297"/>
                    <a:pt x="7069963" y="201930"/>
                  </a:cubicBezTo>
                  <a:lnTo>
                    <a:pt x="7050913" y="201930"/>
                  </a:lnTo>
                  <a:lnTo>
                    <a:pt x="7069963" y="201930"/>
                  </a:lnTo>
                  <a:lnTo>
                    <a:pt x="7069963" y="4847336"/>
                  </a:lnTo>
                  <a:lnTo>
                    <a:pt x="7050913" y="4847336"/>
                  </a:lnTo>
                  <a:lnTo>
                    <a:pt x="7069963" y="4847336"/>
                  </a:lnTo>
                  <a:cubicBezTo>
                    <a:pt x="7069963" y="4958842"/>
                    <a:pt x="6979412" y="5049266"/>
                    <a:pt x="6867652" y="5049266"/>
                  </a:cubicBezTo>
                  <a:lnTo>
                    <a:pt x="6867652" y="5030216"/>
                  </a:lnTo>
                  <a:lnTo>
                    <a:pt x="6867652" y="5049266"/>
                  </a:lnTo>
                  <a:lnTo>
                    <a:pt x="202311" y="5049266"/>
                  </a:lnTo>
                  <a:lnTo>
                    <a:pt x="202311" y="5030216"/>
                  </a:lnTo>
                  <a:lnTo>
                    <a:pt x="202311" y="5049266"/>
                  </a:lnTo>
                  <a:cubicBezTo>
                    <a:pt x="90551" y="5049266"/>
                    <a:pt x="0" y="4958842"/>
                    <a:pt x="0" y="4847336"/>
                  </a:cubicBezTo>
                  <a:lnTo>
                    <a:pt x="0" y="201930"/>
                  </a:lnTo>
                  <a:lnTo>
                    <a:pt x="19050" y="201930"/>
                  </a:lnTo>
                  <a:lnTo>
                    <a:pt x="0" y="201930"/>
                  </a:lnTo>
                  <a:moveTo>
                    <a:pt x="38100" y="201930"/>
                  </a:moveTo>
                  <a:lnTo>
                    <a:pt x="38100" y="4847336"/>
                  </a:lnTo>
                  <a:lnTo>
                    <a:pt x="19050" y="4847336"/>
                  </a:lnTo>
                  <a:lnTo>
                    <a:pt x="38100" y="4847336"/>
                  </a:lnTo>
                  <a:cubicBezTo>
                    <a:pt x="38100" y="4937760"/>
                    <a:pt x="111633" y="5011166"/>
                    <a:pt x="202311" y="5011166"/>
                  </a:cubicBezTo>
                  <a:lnTo>
                    <a:pt x="6867652" y="5011166"/>
                  </a:lnTo>
                  <a:cubicBezTo>
                    <a:pt x="6958330" y="5011166"/>
                    <a:pt x="7031863" y="4937760"/>
                    <a:pt x="7031863" y="4847336"/>
                  </a:cubicBezTo>
                  <a:lnTo>
                    <a:pt x="7031863" y="201930"/>
                  </a:lnTo>
                  <a:cubicBezTo>
                    <a:pt x="7031863" y="111506"/>
                    <a:pt x="6958330" y="38100"/>
                    <a:pt x="6867652" y="38100"/>
                  </a:cubicBezTo>
                  <a:lnTo>
                    <a:pt x="202311" y="38100"/>
                  </a:lnTo>
                  <a:lnTo>
                    <a:pt x="202311" y="19050"/>
                  </a:lnTo>
                  <a:lnTo>
                    <a:pt x="202311" y="38100"/>
                  </a:lnTo>
                  <a:cubicBezTo>
                    <a:pt x="111633" y="38100"/>
                    <a:pt x="38100" y="111506"/>
                    <a:pt x="38100" y="201930"/>
                  </a:cubicBezTo>
                  <a:close/>
                </a:path>
              </a:pathLst>
            </a:custGeom>
            <a:solidFill>
              <a:srgbClr val="585F6B"/>
            </a:solidFill>
          </p:spPr>
        </p:sp>
      </p:grpSp>
      <p:grpSp>
        <p:nvGrpSpPr>
          <p:cNvPr id="13" name="Group 13"/>
          <p:cNvGrpSpPr>
            <a:grpSpLocks noChangeAspect="1"/>
          </p:cNvGrpSpPr>
          <p:nvPr/>
        </p:nvGrpSpPr>
        <p:grpSpPr>
          <a:xfrm>
            <a:off x="963662" y="5656064"/>
            <a:ext cx="114300" cy="3758356"/>
            <a:chOff x="0" y="0"/>
            <a:chExt cx="152400" cy="5011142"/>
          </a:xfrm>
        </p:grpSpPr>
        <p:sp>
          <p:nvSpPr>
            <p:cNvPr id="14" name="Freeform 14" descr="preencoded.png"/>
            <p:cNvSpPr/>
            <p:nvPr/>
          </p:nvSpPr>
          <p:spPr>
            <a:xfrm>
              <a:off x="0" y="0"/>
              <a:ext cx="152400" cy="5011166"/>
            </a:xfrm>
            <a:custGeom>
              <a:avLst/>
              <a:gdLst/>
              <a:ahLst/>
              <a:cxnLst/>
              <a:rect l="l" t="t" r="r" b="b"/>
              <a:pathLst>
                <a:path w="152400" h="5011166">
                  <a:moveTo>
                    <a:pt x="0" y="0"/>
                  </a:moveTo>
                  <a:lnTo>
                    <a:pt x="152400" y="0"/>
                  </a:lnTo>
                  <a:lnTo>
                    <a:pt x="152400" y="5011166"/>
                  </a:lnTo>
                  <a:lnTo>
                    <a:pt x="0" y="5011166"/>
                  </a:lnTo>
                  <a:lnTo>
                    <a:pt x="0" y="0"/>
                  </a:lnTo>
                  <a:close/>
                </a:path>
              </a:pathLst>
            </a:custGeom>
            <a:blipFill>
              <a:blip r:embed="rId4"/>
              <a:stretch>
                <a:fillRect t="-53" b="-52"/>
              </a:stretch>
            </a:blipFill>
          </p:spPr>
        </p:sp>
      </p:grpSp>
      <p:sp>
        <p:nvSpPr>
          <p:cNvPr id="15" name="TextBox 15"/>
          <p:cNvSpPr txBox="1"/>
          <p:nvPr/>
        </p:nvSpPr>
        <p:spPr>
          <a:xfrm>
            <a:off x="1347490" y="5916066"/>
            <a:ext cx="4595961" cy="386060"/>
          </a:xfrm>
          <a:prstGeom prst="rect">
            <a:avLst/>
          </a:prstGeom>
        </p:spPr>
        <p:txBody>
          <a:bodyPr lIns="0" tIns="0" rIns="0" bIns="0" rtlCol="0" anchor="t">
            <a:spAutoFit/>
          </a:bodyPr>
          <a:lstStyle/>
          <a:p>
            <a:pPr algn="l">
              <a:lnSpc>
                <a:spcPts val="2937"/>
              </a:lnSpc>
            </a:pPr>
            <a:r>
              <a:rPr lang="en-US" sz="2312" b="1">
                <a:solidFill>
                  <a:srgbClr val="D6E5EF"/>
                </a:solidFill>
                <a:latin typeface="Roboto Slab Bold"/>
                <a:ea typeface="Roboto Slab Bold"/>
                <a:cs typeface="Roboto Slab Bold"/>
                <a:sym typeface="Roboto Slab Bold"/>
              </a:rPr>
              <a:t>Expression and Pose Variability</a:t>
            </a:r>
          </a:p>
        </p:txBody>
      </p:sp>
      <p:sp>
        <p:nvSpPr>
          <p:cNvPr id="16" name="TextBox 16"/>
          <p:cNvSpPr txBox="1"/>
          <p:nvPr/>
        </p:nvSpPr>
        <p:spPr>
          <a:xfrm>
            <a:off x="1347490" y="6360914"/>
            <a:ext cx="4649092" cy="2783979"/>
          </a:xfrm>
          <a:prstGeom prst="rect">
            <a:avLst/>
          </a:prstGeom>
        </p:spPr>
        <p:txBody>
          <a:bodyPr lIns="0" tIns="0" rIns="0" bIns="0" rtlCol="0" anchor="t">
            <a:spAutoFit/>
          </a:bodyPr>
          <a:lstStyle/>
          <a:p>
            <a:pPr algn="l">
              <a:lnSpc>
                <a:spcPts val="3000"/>
              </a:lnSpc>
            </a:pPr>
            <a:r>
              <a:rPr lang="en-US" sz="1874">
                <a:solidFill>
                  <a:srgbClr val="D6E5EF"/>
                </a:solidFill>
                <a:latin typeface="Roboto"/>
                <a:ea typeface="Roboto"/>
                <a:cs typeface="Roboto"/>
                <a:sym typeface="Roboto"/>
              </a:rPr>
              <a:t>Facial expressions (smiles, frowns, or neutral) and slight pose changes significantly affect feature distributions. Robust embeddings, such as those extracted from DenseNet-121, can partially mitigate this, but extreme variations still challenge recognition accuracy.</a:t>
            </a:r>
          </a:p>
        </p:txBody>
      </p:sp>
      <p:grpSp>
        <p:nvGrpSpPr>
          <p:cNvPr id="17" name="Group 17"/>
          <p:cNvGrpSpPr/>
          <p:nvPr/>
        </p:nvGrpSpPr>
        <p:grpSpPr>
          <a:xfrm>
            <a:off x="6492776" y="5641776"/>
            <a:ext cx="5302449" cy="3786931"/>
            <a:chOff x="0" y="0"/>
            <a:chExt cx="7069932" cy="5049242"/>
          </a:xfrm>
        </p:grpSpPr>
        <p:sp>
          <p:nvSpPr>
            <p:cNvPr id="18" name="Freeform 18"/>
            <p:cNvSpPr/>
            <p:nvPr/>
          </p:nvSpPr>
          <p:spPr>
            <a:xfrm>
              <a:off x="19050" y="19050"/>
              <a:ext cx="7031863" cy="5011166"/>
            </a:xfrm>
            <a:custGeom>
              <a:avLst/>
              <a:gdLst/>
              <a:ahLst/>
              <a:cxnLst/>
              <a:rect l="l" t="t" r="r" b="b"/>
              <a:pathLst>
                <a:path w="7031863" h="5011166">
                  <a:moveTo>
                    <a:pt x="0" y="182880"/>
                  </a:moveTo>
                  <a:cubicBezTo>
                    <a:pt x="0" y="81915"/>
                    <a:pt x="82042" y="0"/>
                    <a:pt x="183261" y="0"/>
                  </a:cubicBezTo>
                  <a:lnTo>
                    <a:pt x="6848602" y="0"/>
                  </a:lnTo>
                  <a:cubicBezTo>
                    <a:pt x="6949821" y="0"/>
                    <a:pt x="7031863" y="81915"/>
                    <a:pt x="7031863" y="182880"/>
                  </a:cubicBezTo>
                  <a:lnTo>
                    <a:pt x="7031863" y="4828286"/>
                  </a:lnTo>
                  <a:cubicBezTo>
                    <a:pt x="7031863" y="4929251"/>
                    <a:pt x="6949822" y="5011166"/>
                    <a:pt x="6848602" y="5011166"/>
                  </a:cubicBezTo>
                  <a:lnTo>
                    <a:pt x="183261" y="5011166"/>
                  </a:lnTo>
                  <a:cubicBezTo>
                    <a:pt x="82042" y="5011166"/>
                    <a:pt x="0" y="4929251"/>
                    <a:pt x="0" y="4828286"/>
                  </a:cubicBezTo>
                  <a:close/>
                </a:path>
              </a:pathLst>
            </a:custGeom>
            <a:solidFill>
              <a:srgbClr val="202733"/>
            </a:solidFill>
          </p:spPr>
        </p:sp>
        <p:sp>
          <p:nvSpPr>
            <p:cNvPr id="19" name="Freeform 19"/>
            <p:cNvSpPr/>
            <p:nvPr/>
          </p:nvSpPr>
          <p:spPr>
            <a:xfrm>
              <a:off x="0" y="0"/>
              <a:ext cx="7069963" cy="5049266"/>
            </a:xfrm>
            <a:custGeom>
              <a:avLst/>
              <a:gdLst/>
              <a:ahLst/>
              <a:cxnLst/>
              <a:rect l="l" t="t" r="r" b="b"/>
              <a:pathLst>
                <a:path w="7069963" h="5049266">
                  <a:moveTo>
                    <a:pt x="0" y="201930"/>
                  </a:moveTo>
                  <a:cubicBezTo>
                    <a:pt x="0" y="90297"/>
                    <a:pt x="90551" y="0"/>
                    <a:pt x="202311" y="0"/>
                  </a:cubicBezTo>
                  <a:lnTo>
                    <a:pt x="6867652" y="0"/>
                  </a:lnTo>
                  <a:lnTo>
                    <a:pt x="6867652" y="19050"/>
                  </a:lnTo>
                  <a:lnTo>
                    <a:pt x="6867652" y="0"/>
                  </a:lnTo>
                  <a:cubicBezTo>
                    <a:pt x="6979285" y="0"/>
                    <a:pt x="7069963" y="90297"/>
                    <a:pt x="7069963" y="201930"/>
                  </a:cubicBezTo>
                  <a:lnTo>
                    <a:pt x="7050913" y="201930"/>
                  </a:lnTo>
                  <a:lnTo>
                    <a:pt x="7069963" y="201930"/>
                  </a:lnTo>
                  <a:lnTo>
                    <a:pt x="7069963" y="4847336"/>
                  </a:lnTo>
                  <a:lnTo>
                    <a:pt x="7050913" y="4847336"/>
                  </a:lnTo>
                  <a:lnTo>
                    <a:pt x="7069963" y="4847336"/>
                  </a:lnTo>
                  <a:cubicBezTo>
                    <a:pt x="7069963" y="4958842"/>
                    <a:pt x="6979412" y="5049266"/>
                    <a:pt x="6867652" y="5049266"/>
                  </a:cubicBezTo>
                  <a:lnTo>
                    <a:pt x="6867652" y="5030216"/>
                  </a:lnTo>
                  <a:lnTo>
                    <a:pt x="6867652" y="5049266"/>
                  </a:lnTo>
                  <a:lnTo>
                    <a:pt x="202311" y="5049266"/>
                  </a:lnTo>
                  <a:lnTo>
                    <a:pt x="202311" y="5030216"/>
                  </a:lnTo>
                  <a:lnTo>
                    <a:pt x="202311" y="5049266"/>
                  </a:lnTo>
                  <a:cubicBezTo>
                    <a:pt x="90551" y="5049266"/>
                    <a:pt x="0" y="4958842"/>
                    <a:pt x="0" y="4847336"/>
                  </a:cubicBezTo>
                  <a:lnTo>
                    <a:pt x="0" y="201930"/>
                  </a:lnTo>
                  <a:lnTo>
                    <a:pt x="19050" y="201930"/>
                  </a:lnTo>
                  <a:lnTo>
                    <a:pt x="0" y="201930"/>
                  </a:lnTo>
                  <a:moveTo>
                    <a:pt x="38100" y="201930"/>
                  </a:moveTo>
                  <a:lnTo>
                    <a:pt x="38100" y="4847336"/>
                  </a:lnTo>
                  <a:lnTo>
                    <a:pt x="19050" y="4847336"/>
                  </a:lnTo>
                  <a:lnTo>
                    <a:pt x="38100" y="4847336"/>
                  </a:lnTo>
                  <a:cubicBezTo>
                    <a:pt x="38100" y="4937760"/>
                    <a:pt x="111633" y="5011166"/>
                    <a:pt x="202311" y="5011166"/>
                  </a:cubicBezTo>
                  <a:lnTo>
                    <a:pt x="6867652" y="5011166"/>
                  </a:lnTo>
                  <a:cubicBezTo>
                    <a:pt x="6958330" y="5011166"/>
                    <a:pt x="7031863" y="4937760"/>
                    <a:pt x="7031863" y="4847336"/>
                  </a:cubicBezTo>
                  <a:lnTo>
                    <a:pt x="7031863" y="201930"/>
                  </a:lnTo>
                  <a:cubicBezTo>
                    <a:pt x="7031863" y="111506"/>
                    <a:pt x="6958330" y="38100"/>
                    <a:pt x="6867652" y="38100"/>
                  </a:cubicBezTo>
                  <a:lnTo>
                    <a:pt x="202311" y="38100"/>
                  </a:lnTo>
                  <a:lnTo>
                    <a:pt x="202311" y="19050"/>
                  </a:lnTo>
                  <a:lnTo>
                    <a:pt x="202311" y="38100"/>
                  </a:lnTo>
                  <a:cubicBezTo>
                    <a:pt x="111633" y="38100"/>
                    <a:pt x="38100" y="111506"/>
                    <a:pt x="38100" y="201930"/>
                  </a:cubicBezTo>
                  <a:close/>
                </a:path>
              </a:pathLst>
            </a:custGeom>
            <a:solidFill>
              <a:srgbClr val="585F6B"/>
            </a:solidFill>
          </p:spPr>
        </p:sp>
      </p:grpSp>
      <p:grpSp>
        <p:nvGrpSpPr>
          <p:cNvPr id="20" name="Group 20"/>
          <p:cNvGrpSpPr>
            <a:grpSpLocks noChangeAspect="1"/>
          </p:cNvGrpSpPr>
          <p:nvPr/>
        </p:nvGrpSpPr>
        <p:grpSpPr>
          <a:xfrm>
            <a:off x="6478489" y="5656064"/>
            <a:ext cx="114300" cy="3758356"/>
            <a:chOff x="0" y="0"/>
            <a:chExt cx="152400" cy="5011142"/>
          </a:xfrm>
        </p:grpSpPr>
        <p:sp>
          <p:nvSpPr>
            <p:cNvPr id="21" name="Freeform 21" descr="preencoded.png"/>
            <p:cNvSpPr/>
            <p:nvPr/>
          </p:nvSpPr>
          <p:spPr>
            <a:xfrm>
              <a:off x="0" y="0"/>
              <a:ext cx="152400" cy="5011166"/>
            </a:xfrm>
            <a:custGeom>
              <a:avLst/>
              <a:gdLst/>
              <a:ahLst/>
              <a:cxnLst/>
              <a:rect l="l" t="t" r="r" b="b"/>
              <a:pathLst>
                <a:path w="152400" h="5011166">
                  <a:moveTo>
                    <a:pt x="0" y="0"/>
                  </a:moveTo>
                  <a:lnTo>
                    <a:pt x="152400" y="0"/>
                  </a:lnTo>
                  <a:lnTo>
                    <a:pt x="152400" y="5011166"/>
                  </a:lnTo>
                  <a:lnTo>
                    <a:pt x="0" y="5011166"/>
                  </a:lnTo>
                  <a:lnTo>
                    <a:pt x="0" y="0"/>
                  </a:lnTo>
                  <a:close/>
                </a:path>
              </a:pathLst>
            </a:custGeom>
            <a:blipFill>
              <a:blip r:embed="rId4"/>
              <a:stretch>
                <a:fillRect t="-53" b="-52"/>
              </a:stretch>
            </a:blipFill>
          </p:spPr>
        </p:sp>
      </p:grpSp>
      <p:sp>
        <p:nvSpPr>
          <p:cNvPr id="22" name="TextBox 22"/>
          <p:cNvSpPr txBox="1"/>
          <p:nvPr/>
        </p:nvSpPr>
        <p:spPr>
          <a:xfrm>
            <a:off x="6862316" y="5916066"/>
            <a:ext cx="4649092" cy="762595"/>
          </a:xfrm>
          <a:prstGeom prst="rect">
            <a:avLst/>
          </a:prstGeom>
        </p:spPr>
        <p:txBody>
          <a:bodyPr lIns="0" tIns="0" rIns="0" bIns="0" rtlCol="0" anchor="t">
            <a:spAutoFit/>
          </a:bodyPr>
          <a:lstStyle/>
          <a:p>
            <a:pPr algn="l">
              <a:lnSpc>
                <a:spcPts val="2937"/>
              </a:lnSpc>
            </a:pPr>
            <a:r>
              <a:rPr lang="en-US" sz="2312" b="1">
                <a:solidFill>
                  <a:srgbClr val="D6E5EF"/>
                </a:solidFill>
                <a:latin typeface="Roboto Slab Bold"/>
                <a:ea typeface="Roboto Slab Bold"/>
                <a:cs typeface="Roboto Slab Bold"/>
                <a:sym typeface="Roboto Slab Bold"/>
              </a:rPr>
              <a:t>Lighting, Occlusion, and Environmental Factors</a:t>
            </a:r>
          </a:p>
        </p:txBody>
      </p:sp>
      <p:sp>
        <p:nvSpPr>
          <p:cNvPr id="23" name="TextBox 23"/>
          <p:cNvSpPr txBox="1"/>
          <p:nvPr/>
        </p:nvSpPr>
        <p:spPr>
          <a:xfrm>
            <a:off x="6862316" y="6737449"/>
            <a:ext cx="4649092" cy="2398514"/>
          </a:xfrm>
          <a:prstGeom prst="rect">
            <a:avLst/>
          </a:prstGeom>
        </p:spPr>
        <p:txBody>
          <a:bodyPr lIns="0" tIns="0" rIns="0" bIns="0" rtlCol="0" anchor="t">
            <a:spAutoFit/>
          </a:bodyPr>
          <a:lstStyle/>
          <a:p>
            <a:pPr algn="l">
              <a:lnSpc>
                <a:spcPts val="3000"/>
              </a:lnSpc>
            </a:pPr>
            <a:r>
              <a:rPr lang="en-US" sz="1874">
                <a:solidFill>
                  <a:srgbClr val="D6E5EF"/>
                </a:solidFill>
                <a:latin typeface="Roboto"/>
                <a:ea typeface="Roboto"/>
                <a:cs typeface="Roboto"/>
                <a:sym typeface="Roboto"/>
              </a:rPr>
              <a:t>Poor lighting, shadows, or overexposed regions, as well as occlusions like masks, glasses, or scarves, distort key facial features. These conditions reduce the reliability of both embeddings and classifier predictions.</a:t>
            </a:r>
          </a:p>
        </p:txBody>
      </p:sp>
      <p:grpSp>
        <p:nvGrpSpPr>
          <p:cNvPr id="24" name="Group 24"/>
          <p:cNvGrpSpPr/>
          <p:nvPr/>
        </p:nvGrpSpPr>
        <p:grpSpPr>
          <a:xfrm>
            <a:off x="12007602" y="5641776"/>
            <a:ext cx="5302449" cy="3786931"/>
            <a:chOff x="0" y="0"/>
            <a:chExt cx="7069932" cy="5049242"/>
          </a:xfrm>
        </p:grpSpPr>
        <p:sp>
          <p:nvSpPr>
            <p:cNvPr id="25" name="Freeform 25"/>
            <p:cNvSpPr/>
            <p:nvPr/>
          </p:nvSpPr>
          <p:spPr>
            <a:xfrm>
              <a:off x="19050" y="19050"/>
              <a:ext cx="7031863" cy="5011166"/>
            </a:xfrm>
            <a:custGeom>
              <a:avLst/>
              <a:gdLst/>
              <a:ahLst/>
              <a:cxnLst/>
              <a:rect l="l" t="t" r="r" b="b"/>
              <a:pathLst>
                <a:path w="7031863" h="5011166">
                  <a:moveTo>
                    <a:pt x="0" y="182880"/>
                  </a:moveTo>
                  <a:cubicBezTo>
                    <a:pt x="0" y="81915"/>
                    <a:pt x="82042" y="0"/>
                    <a:pt x="183261" y="0"/>
                  </a:cubicBezTo>
                  <a:lnTo>
                    <a:pt x="6848602" y="0"/>
                  </a:lnTo>
                  <a:cubicBezTo>
                    <a:pt x="6949821" y="0"/>
                    <a:pt x="7031863" y="81915"/>
                    <a:pt x="7031863" y="182880"/>
                  </a:cubicBezTo>
                  <a:lnTo>
                    <a:pt x="7031863" y="4828286"/>
                  </a:lnTo>
                  <a:cubicBezTo>
                    <a:pt x="7031863" y="4929251"/>
                    <a:pt x="6949822" y="5011166"/>
                    <a:pt x="6848602" y="5011166"/>
                  </a:cubicBezTo>
                  <a:lnTo>
                    <a:pt x="183261" y="5011166"/>
                  </a:lnTo>
                  <a:cubicBezTo>
                    <a:pt x="82042" y="5011166"/>
                    <a:pt x="0" y="4929251"/>
                    <a:pt x="0" y="4828286"/>
                  </a:cubicBezTo>
                  <a:close/>
                </a:path>
              </a:pathLst>
            </a:custGeom>
            <a:solidFill>
              <a:srgbClr val="202733"/>
            </a:solidFill>
          </p:spPr>
        </p:sp>
        <p:sp>
          <p:nvSpPr>
            <p:cNvPr id="26" name="Freeform 26"/>
            <p:cNvSpPr/>
            <p:nvPr/>
          </p:nvSpPr>
          <p:spPr>
            <a:xfrm>
              <a:off x="0" y="0"/>
              <a:ext cx="7069963" cy="5049266"/>
            </a:xfrm>
            <a:custGeom>
              <a:avLst/>
              <a:gdLst/>
              <a:ahLst/>
              <a:cxnLst/>
              <a:rect l="l" t="t" r="r" b="b"/>
              <a:pathLst>
                <a:path w="7069963" h="5049266">
                  <a:moveTo>
                    <a:pt x="0" y="201930"/>
                  </a:moveTo>
                  <a:cubicBezTo>
                    <a:pt x="0" y="90297"/>
                    <a:pt x="90551" y="0"/>
                    <a:pt x="202311" y="0"/>
                  </a:cubicBezTo>
                  <a:lnTo>
                    <a:pt x="6867652" y="0"/>
                  </a:lnTo>
                  <a:lnTo>
                    <a:pt x="6867652" y="19050"/>
                  </a:lnTo>
                  <a:lnTo>
                    <a:pt x="6867652" y="0"/>
                  </a:lnTo>
                  <a:cubicBezTo>
                    <a:pt x="6979285" y="0"/>
                    <a:pt x="7069963" y="90297"/>
                    <a:pt x="7069963" y="201930"/>
                  </a:cubicBezTo>
                  <a:lnTo>
                    <a:pt x="7050913" y="201930"/>
                  </a:lnTo>
                  <a:lnTo>
                    <a:pt x="7069963" y="201930"/>
                  </a:lnTo>
                  <a:lnTo>
                    <a:pt x="7069963" y="4847336"/>
                  </a:lnTo>
                  <a:lnTo>
                    <a:pt x="7050913" y="4847336"/>
                  </a:lnTo>
                  <a:lnTo>
                    <a:pt x="7069963" y="4847336"/>
                  </a:lnTo>
                  <a:cubicBezTo>
                    <a:pt x="7069963" y="4958842"/>
                    <a:pt x="6979412" y="5049266"/>
                    <a:pt x="6867652" y="5049266"/>
                  </a:cubicBezTo>
                  <a:lnTo>
                    <a:pt x="6867652" y="5030216"/>
                  </a:lnTo>
                  <a:lnTo>
                    <a:pt x="6867652" y="5049266"/>
                  </a:lnTo>
                  <a:lnTo>
                    <a:pt x="202311" y="5049266"/>
                  </a:lnTo>
                  <a:lnTo>
                    <a:pt x="202311" y="5030216"/>
                  </a:lnTo>
                  <a:lnTo>
                    <a:pt x="202311" y="5049266"/>
                  </a:lnTo>
                  <a:cubicBezTo>
                    <a:pt x="90551" y="5049266"/>
                    <a:pt x="0" y="4958842"/>
                    <a:pt x="0" y="4847336"/>
                  </a:cubicBezTo>
                  <a:lnTo>
                    <a:pt x="0" y="201930"/>
                  </a:lnTo>
                  <a:lnTo>
                    <a:pt x="19050" y="201930"/>
                  </a:lnTo>
                  <a:lnTo>
                    <a:pt x="0" y="201930"/>
                  </a:lnTo>
                  <a:moveTo>
                    <a:pt x="38100" y="201930"/>
                  </a:moveTo>
                  <a:lnTo>
                    <a:pt x="38100" y="4847336"/>
                  </a:lnTo>
                  <a:lnTo>
                    <a:pt x="19050" y="4847336"/>
                  </a:lnTo>
                  <a:lnTo>
                    <a:pt x="38100" y="4847336"/>
                  </a:lnTo>
                  <a:cubicBezTo>
                    <a:pt x="38100" y="4937760"/>
                    <a:pt x="111633" y="5011166"/>
                    <a:pt x="202311" y="5011166"/>
                  </a:cubicBezTo>
                  <a:lnTo>
                    <a:pt x="6867652" y="5011166"/>
                  </a:lnTo>
                  <a:cubicBezTo>
                    <a:pt x="6958330" y="5011166"/>
                    <a:pt x="7031863" y="4937760"/>
                    <a:pt x="7031863" y="4847336"/>
                  </a:cubicBezTo>
                  <a:lnTo>
                    <a:pt x="7031863" y="201930"/>
                  </a:lnTo>
                  <a:cubicBezTo>
                    <a:pt x="7031863" y="111506"/>
                    <a:pt x="6958330" y="38100"/>
                    <a:pt x="6867652" y="38100"/>
                  </a:cubicBezTo>
                  <a:lnTo>
                    <a:pt x="202311" y="38100"/>
                  </a:lnTo>
                  <a:lnTo>
                    <a:pt x="202311" y="19050"/>
                  </a:lnTo>
                  <a:lnTo>
                    <a:pt x="202311" y="38100"/>
                  </a:lnTo>
                  <a:cubicBezTo>
                    <a:pt x="111633" y="38100"/>
                    <a:pt x="38100" y="111506"/>
                    <a:pt x="38100" y="201930"/>
                  </a:cubicBezTo>
                  <a:close/>
                </a:path>
              </a:pathLst>
            </a:custGeom>
            <a:solidFill>
              <a:srgbClr val="585F6B"/>
            </a:solidFill>
          </p:spPr>
        </p:sp>
      </p:grpSp>
      <p:grpSp>
        <p:nvGrpSpPr>
          <p:cNvPr id="27" name="Group 27"/>
          <p:cNvGrpSpPr>
            <a:grpSpLocks noChangeAspect="1"/>
          </p:cNvGrpSpPr>
          <p:nvPr/>
        </p:nvGrpSpPr>
        <p:grpSpPr>
          <a:xfrm>
            <a:off x="11993315" y="5656064"/>
            <a:ext cx="114300" cy="3758356"/>
            <a:chOff x="0" y="0"/>
            <a:chExt cx="152400" cy="5011142"/>
          </a:xfrm>
        </p:grpSpPr>
        <p:sp>
          <p:nvSpPr>
            <p:cNvPr id="28" name="Freeform 28" descr="preencoded.png"/>
            <p:cNvSpPr/>
            <p:nvPr/>
          </p:nvSpPr>
          <p:spPr>
            <a:xfrm>
              <a:off x="0" y="0"/>
              <a:ext cx="152400" cy="5011166"/>
            </a:xfrm>
            <a:custGeom>
              <a:avLst/>
              <a:gdLst/>
              <a:ahLst/>
              <a:cxnLst/>
              <a:rect l="l" t="t" r="r" b="b"/>
              <a:pathLst>
                <a:path w="152400" h="5011166">
                  <a:moveTo>
                    <a:pt x="0" y="0"/>
                  </a:moveTo>
                  <a:lnTo>
                    <a:pt x="152400" y="0"/>
                  </a:lnTo>
                  <a:lnTo>
                    <a:pt x="152400" y="5011166"/>
                  </a:lnTo>
                  <a:lnTo>
                    <a:pt x="0" y="5011166"/>
                  </a:lnTo>
                  <a:lnTo>
                    <a:pt x="0" y="0"/>
                  </a:lnTo>
                  <a:close/>
                </a:path>
              </a:pathLst>
            </a:custGeom>
            <a:blipFill>
              <a:blip r:embed="rId4"/>
              <a:stretch>
                <a:fillRect t="-53" b="-52"/>
              </a:stretch>
            </a:blipFill>
          </p:spPr>
        </p:sp>
      </p:grpSp>
      <p:sp>
        <p:nvSpPr>
          <p:cNvPr id="29" name="TextBox 29"/>
          <p:cNvSpPr txBox="1"/>
          <p:nvPr/>
        </p:nvSpPr>
        <p:spPr>
          <a:xfrm>
            <a:off x="12377142" y="5916066"/>
            <a:ext cx="4649092" cy="762595"/>
          </a:xfrm>
          <a:prstGeom prst="rect">
            <a:avLst/>
          </a:prstGeom>
        </p:spPr>
        <p:txBody>
          <a:bodyPr lIns="0" tIns="0" rIns="0" bIns="0" rtlCol="0" anchor="t">
            <a:spAutoFit/>
          </a:bodyPr>
          <a:lstStyle/>
          <a:p>
            <a:pPr algn="l">
              <a:lnSpc>
                <a:spcPts val="2937"/>
              </a:lnSpc>
            </a:pPr>
            <a:r>
              <a:rPr lang="en-US" sz="2312" b="1">
                <a:solidFill>
                  <a:srgbClr val="D6E5EF"/>
                </a:solidFill>
                <a:latin typeface="Roboto Slab Bold"/>
                <a:ea typeface="Roboto Slab Bold"/>
                <a:cs typeface="Roboto Slab Bold"/>
                <a:sym typeface="Roboto Slab Bold"/>
              </a:rPr>
              <a:t>Privacy and Ethical Considerations</a:t>
            </a:r>
          </a:p>
        </p:txBody>
      </p:sp>
      <p:sp>
        <p:nvSpPr>
          <p:cNvPr id="30" name="TextBox 30"/>
          <p:cNvSpPr txBox="1"/>
          <p:nvPr/>
        </p:nvSpPr>
        <p:spPr>
          <a:xfrm>
            <a:off x="12377142" y="6737449"/>
            <a:ext cx="4649092" cy="2398514"/>
          </a:xfrm>
          <a:prstGeom prst="rect">
            <a:avLst/>
          </a:prstGeom>
        </p:spPr>
        <p:txBody>
          <a:bodyPr lIns="0" tIns="0" rIns="0" bIns="0" rtlCol="0" anchor="t">
            <a:spAutoFit/>
          </a:bodyPr>
          <a:lstStyle/>
          <a:p>
            <a:pPr algn="l">
              <a:lnSpc>
                <a:spcPts val="3000"/>
              </a:lnSpc>
            </a:pPr>
            <a:r>
              <a:rPr lang="en-US" sz="1874">
                <a:solidFill>
                  <a:srgbClr val="D6E5EF"/>
                </a:solidFill>
                <a:latin typeface="Roboto"/>
                <a:ea typeface="Roboto"/>
                <a:cs typeface="Roboto"/>
                <a:sym typeface="Roboto"/>
              </a:rPr>
              <a:t>Widespread facial recognition raises </a:t>
            </a:r>
            <a:r>
              <a:rPr lang="en-US" sz="1874" b="1">
                <a:solidFill>
                  <a:srgbClr val="D6E5EF"/>
                </a:solidFill>
                <a:latin typeface="Roboto Bold"/>
                <a:ea typeface="Roboto Bold"/>
                <a:cs typeface="Roboto Bold"/>
                <a:sym typeface="Roboto Bold"/>
              </a:rPr>
              <a:t>privacy concerns</a:t>
            </a:r>
            <a:r>
              <a:rPr lang="en-US" sz="1874">
                <a:solidFill>
                  <a:srgbClr val="D6E5EF"/>
                </a:solidFill>
                <a:latin typeface="Roboto"/>
                <a:ea typeface="Roboto"/>
                <a:cs typeface="Roboto"/>
                <a:sym typeface="Roboto"/>
              </a:rPr>
              <a:t>, including unauthorized surveillance, consent issues, and potential bias in identification. Data retention, anonymization, and ethical use policies are critical for responsible deployment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sp>
        <p:nvSpPr>
          <p:cNvPr id="8" name="TextBox 8"/>
          <p:cNvSpPr txBox="1"/>
          <p:nvPr/>
        </p:nvSpPr>
        <p:spPr>
          <a:xfrm>
            <a:off x="7850237" y="802333"/>
            <a:ext cx="9392542" cy="772120"/>
          </a:xfrm>
          <a:prstGeom prst="rect">
            <a:avLst/>
          </a:prstGeom>
        </p:spPr>
        <p:txBody>
          <a:bodyPr lIns="0" tIns="0" rIns="0" bIns="0" rtlCol="0" anchor="t">
            <a:spAutoFit/>
          </a:bodyPr>
          <a:lstStyle/>
          <a:p>
            <a:pPr algn="l">
              <a:lnSpc>
                <a:spcPts val="5874"/>
              </a:lnSpc>
            </a:pPr>
            <a:r>
              <a:rPr lang="en-US" sz="4687">
                <a:solidFill>
                  <a:srgbClr val="76B9FF"/>
                </a:solidFill>
                <a:latin typeface="Roboto Slab"/>
                <a:ea typeface="Roboto Slab"/>
                <a:cs typeface="Roboto Slab"/>
                <a:sym typeface="Roboto Slab"/>
              </a:rPr>
              <a:t>Applications of Face Recognition</a:t>
            </a:r>
          </a:p>
        </p:txBody>
      </p:sp>
      <p:sp>
        <p:nvSpPr>
          <p:cNvPr id="9" name="TextBox 9"/>
          <p:cNvSpPr txBox="1"/>
          <p:nvPr/>
        </p:nvSpPr>
        <p:spPr>
          <a:xfrm>
            <a:off x="7850237" y="1850231"/>
            <a:ext cx="9445526" cy="471190"/>
          </a:xfrm>
          <a:prstGeom prst="rect">
            <a:avLst/>
          </a:prstGeom>
        </p:spPr>
        <p:txBody>
          <a:bodyPr lIns="0" tIns="0" rIns="0" bIns="0" rtlCol="0" anchor="t">
            <a:spAutoFit/>
          </a:bodyPr>
          <a:lstStyle/>
          <a:p>
            <a:pPr algn="l">
              <a:lnSpc>
                <a:spcPts val="3000"/>
              </a:lnSpc>
            </a:pPr>
            <a:r>
              <a:rPr lang="en-US" sz="1874">
                <a:solidFill>
                  <a:srgbClr val="D6E5EF"/>
                </a:solidFill>
                <a:latin typeface="Roboto"/>
                <a:ea typeface="Roboto"/>
                <a:cs typeface="Roboto"/>
                <a:sym typeface="Roboto"/>
              </a:rPr>
              <a:t>Diverse use cases spanning security, interaction, and commercial domains.</a:t>
            </a:r>
          </a:p>
        </p:txBody>
      </p:sp>
      <p:grpSp>
        <p:nvGrpSpPr>
          <p:cNvPr id="10" name="Group 10"/>
          <p:cNvGrpSpPr/>
          <p:nvPr/>
        </p:nvGrpSpPr>
        <p:grpSpPr>
          <a:xfrm>
            <a:off x="7850237" y="2592437"/>
            <a:ext cx="4602212" cy="3894236"/>
            <a:chOff x="0" y="0"/>
            <a:chExt cx="6136283" cy="5192315"/>
          </a:xfrm>
        </p:grpSpPr>
        <p:sp>
          <p:nvSpPr>
            <p:cNvPr id="11" name="Freeform 11"/>
            <p:cNvSpPr/>
            <p:nvPr/>
          </p:nvSpPr>
          <p:spPr>
            <a:xfrm>
              <a:off x="0" y="0"/>
              <a:ext cx="6136259" cy="5192268"/>
            </a:xfrm>
            <a:custGeom>
              <a:avLst/>
              <a:gdLst/>
              <a:ahLst/>
              <a:cxnLst/>
              <a:rect l="l" t="t" r="r" b="b"/>
              <a:pathLst>
                <a:path w="6136259" h="5192268">
                  <a:moveTo>
                    <a:pt x="0" y="48133"/>
                  </a:moveTo>
                  <a:cubicBezTo>
                    <a:pt x="0" y="21590"/>
                    <a:pt x="21590" y="0"/>
                    <a:pt x="48133" y="0"/>
                  </a:cubicBezTo>
                  <a:lnTo>
                    <a:pt x="6088126" y="0"/>
                  </a:lnTo>
                  <a:cubicBezTo>
                    <a:pt x="6114796" y="0"/>
                    <a:pt x="6136259" y="21590"/>
                    <a:pt x="6136259" y="48133"/>
                  </a:cubicBezTo>
                  <a:lnTo>
                    <a:pt x="6136259" y="5144135"/>
                  </a:lnTo>
                  <a:cubicBezTo>
                    <a:pt x="6136259" y="5170805"/>
                    <a:pt x="6114669" y="5192268"/>
                    <a:pt x="6088126" y="5192268"/>
                  </a:cubicBezTo>
                  <a:lnTo>
                    <a:pt x="48133" y="5192268"/>
                  </a:lnTo>
                  <a:cubicBezTo>
                    <a:pt x="21463" y="5192268"/>
                    <a:pt x="0" y="5170678"/>
                    <a:pt x="0" y="5144135"/>
                  </a:cubicBezTo>
                  <a:close/>
                </a:path>
              </a:pathLst>
            </a:custGeom>
            <a:solidFill>
              <a:srgbClr val="3F4652"/>
            </a:solidFill>
          </p:spPr>
        </p:sp>
      </p:grpSp>
      <p:grpSp>
        <p:nvGrpSpPr>
          <p:cNvPr id="12" name="Group 12"/>
          <p:cNvGrpSpPr>
            <a:grpSpLocks noChangeAspect="1"/>
          </p:cNvGrpSpPr>
          <p:nvPr/>
        </p:nvGrpSpPr>
        <p:grpSpPr>
          <a:xfrm>
            <a:off x="8091190" y="2833390"/>
            <a:ext cx="723008" cy="723007"/>
            <a:chOff x="0" y="0"/>
            <a:chExt cx="964010" cy="964010"/>
          </a:xfrm>
        </p:grpSpPr>
        <p:sp>
          <p:nvSpPr>
            <p:cNvPr id="13" name="Freeform 13" descr="preencoded.png"/>
            <p:cNvSpPr/>
            <p:nvPr/>
          </p:nvSpPr>
          <p:spPr>
            <a:xfrm>
              <a:off x="0" y="0"/>
              <a:ext cx="964057" cy="964057"/>
            </a:xfrm>
            <a:custGeom>
              <a:avLst/>
              <a:gdLst/>
              <a:ahLst/>
              <a:cxnLst/>
              <a:rect l="l" t="t" r="r" b="b"/>
              <a:pathLst>
                <a:path w="964057" h="964057">
                  <a:moveTo>
                    <a:pt x="0" y="0"/>
                  </a:moveTo>
                  <a:lnTo>
                    <a:pt x="964057" y="0"/>
                  </a:lnTo>
                  <a:lnTo>
                    <a:pt x="964057" y="964057"/>
                  </a:lnTo>
                  <a:lnTo>
                    <a:pt x="0" y="964057"/>
                  </a:lnTo>
                  <a:lnTo>
                    <a:pt x="0" y="0"/>
                  </a:lnTo>
                  <a:close/>
                </a:path>
              </a:pathLst>
            </a:custGeom>
            <a:blipFill>
              <a:blip r:embed="rId4"/>
              <a:stretch>
                <a:fillRect r="4" b="4"/>
              </a:stretch>
            </a:blipFill>
          </p:spPr>
        </p:sp>
      </p:grpSp>
      <p:sp>
        <p:nvSpPr>
          <p:cNvPr id="14" name="Freeform 14" descr="preencoded.png"/>
          <p:cNvSpPr/>
          <p:nvPr/>
        </p:nvSpPr>
        <p:spPr>
          <a:xfrm>
            <a:off x="8290024" y="3032224"/>
            <a:ext cx="325339" cy="325339"/>
          </a:xfrm>
          <a:custGeom>
            <a:avLst/>
            <a:gdLst/>
            <a:ahLst/>
            <a:cxnLst/>
            <a:rect l="l" t="t" r="r" b="b"/>
            <a:pathLst>
              <a:path w="325339" h="325339">
                <a:moveTo>
                  <a:pt x="0" y="0"/>
                </a:moveTo>
                <a:lnTo>
                  <a:pt x="325338" y="0"/>
                </a:lnTo>
                <a:lnTo>
                  <a:pt x="325338" y="325338"/>
                </a:lnTo>
                <a:lnTo>
                  <a:pt x="0" y="325338"/>
                </a:lnTo>
                <a:lnTo>
                  <a:pt x="0" y="0"/>
                </a:lnTo>
                <a:close/>
              </a:path>
            </a:pathLst>
          </a:custGeom>
          <a:blipFill>
            <a:blip r:embed="rId5">
              <a:extLst>
                <a:ext uri="{96DAC541-7B7A-43D3-8B79-37D633B846F1}">
                  <asvg:svgBlip xmlns:asvg="http://schemas.microsoft.com/office/drawing/2016/SVG/main" r:embed="rId6"/>
                </a:ext>
              </a:extLst>
            </a:blip>
            <a:stretch>
              <a:fillRect t="-4285" b="-4285"/>
            </a:stretch>
          </a:blipFill>
        </p:spPr>
      </p:sp>
      <p:sp>
        <p:nvSpPr>
          <p:cNvPr id="15" name="TextBox 15"/>
          <p:cNvSpPr txBox="1"/>
          <p:nvPr/>
        </p:nvSpPr>
        <p:spPr>
          <a:xfrm>
            <a:off x="8091190" y="3787825"/>
            <a:ext cx="3644205" cy="386060"/>
          </a:xfrm>
          <a:prstGeom prst="rect">
            <a:avLst/>
          </a:prstGeom>
        </p:spPr>
        <p:txBody>
          <a:bodyPr lIns="0" tIns="0" rIns="0" bIns="0" rtlCol="0" anchor="t">
            <a:spAutoFit/>
          </a:bodyPr>
          <a:lstStyle/>
          <a:p>
            <a:pPr algn="l">
              <a:lnSpc>
                <a:spcPts val="2937"/>
              </a:lnSpc>
            </a:pPr>
            <a:r>
              <a:rPr lang="en-US" sz="2312">
                <a:solidFill>
                  <a:srgbClr val="D6E5EF"/>
                </a:solidFill>
                <a:latin typeface="Roboto Slab"/>
                <a:ea typeface="Roboto Slab"/>
                <a:cs typeface="Roboto Slab"/>
                <a:sym typeface="Roboto Slab"/>
              </a:rPr>
              <a:t>Human-Robot Interaction</a:t>
            </a:r>
          </a:p>
        </p:txBody>
      </p:sp>
      <p:sp>
        <p:nvSpPr>
          <p:cNvPr id="16" name="TextBox 16"/>
          <p:cNvSpPr txBox="1"/>
          <p:nvPr/>
        </p:nvSpPr>
        <p:spPr>
          <a:xfrm>
            <a:off x="8091190" y="4232671"/>
            <a:ext cx="4120306" cy="2013049"/>
          </a:xfrm>
          <a:prstGeom prst="rect">
            <a:avLst/>
          </a:prstGeom>
        </p:spPr>
        <p:txBody>
          <a:bodyPr lIns="0" tIns="0" rIns="0" bIns="0" rtlCol="0" anchor="t">
            <a:spAutoFit/>
          </a:bodyPr>
          <a:lstStyle/>
          <a:p>
            <a:pPr algn="l">
              <a:lnSpc>
                <a:spcPts val="3000"/>
              </a:lnSpc>
            </a:pPr>
            <a:r>
              <a:rPr lang="en-US" sz="1874">
                <a:solidFill>
                  <a:srgbClr val="D6E5EF"/>
                </a:solidFill>
                <a:latin typeface="Roboto"/>
                <a:ea typeface="Roboto"/>
                <a:cs typeface="Roboto"/>
                <a:sym typeface="Roboto"/>
              </a:rPr>
              <a:t>Robots identify individuals to personalize responses, improve engagement, and adapt behavior based on recognized users' preferences.</a:t>
            </a:r>
          </a:p>
        </p:txBody>
      </p:sp>
      <p:grpSp>
        <p:nvGrpSpPr>
          <p:cNvPr id="17" name="Group 17"/>
          <p:cNvGrpSpPr/>
          <p:nvPr/>
        </p:nvGrpSpPr>
        <p:grpSpPr>
          <a:xfrm>
            <a:off x="12693402" y="2592437"/>
            <a:ext cx="4602361" cy="3894236"/>
            <a:chOff x="0" y="0"/>
            <a:chExt cx="6136482" cy="5192315"/>
          </a:xfrm>
        </p:grpSpPr>
        <p:sp>
          <p:nvSpPr>
            <p:cNvPr id="18" name="Freeform 18"/>
            <p:cNvSpPr/>
            <p:nvPr/>
          </p:nvSpPr>
          <p:spPr>
            <a:xfrm>
              <a:off x="0" y="0"/>
              <a:ext cx="6136386" cy="5192268"/>
            </a:xfrm>
            <a:custGeom>
              <a:avLst/>
              <a:gdLst/>
              <a:ahLst/>
              <a:cxnLst/>
              <a:rect l="l" t="t" r="r" b="b"/>
              <a:pathLst>
                <a:path w="6136386" h="5192268">
                  <a:moveTo>
                    <a:pt x="0" y="48133"/>
                  </a:moveTo>
                  <a:cubicBezTo>
                    <a:pt x="0" y="21590"/>
                    <a:pt x="21590" y="0"/>
                    <a:pt x="48133" y="0"/>
                  </a:cubicBezTo>
                  <a:lnTo>
                    <a:pt x="6088253" y="0"/>
                  </a:lnTo>
                  <a:cubicBezTo>
                    <a:pt x="6114923" y="0"/>
                    <a:pt x="6136386" y="21590"/>
                    <a:pt x="6136386" y="48133"/>
                  </a:cubicBezTo>
                  <a:lnTo>
                    <a:pt x="6136386" y="5144135"/>
                  </a:lnTo>
                  <a:cubicBezTo>
                    <a:pt x="6136386" y="5170805"/>
                    <a:pt x="6114796" y="5192268"/>
                    <a:pt x="6088253" y="5192268"/>
                  </a:cubicBezTo>
                  <a:lnTo>
                    <a:pt x="48133" y="5192268"/>
                  </a:lnTo>
                  <a:cubicBezTo>
                    <a:pt x="21463" y="5192268"/>
                    <a:pt x="0" y="5170678"/>
                    <a:pt x="0" y="5144135"/>
                  </a:cubicBezTo>
                  <a:close/>
                </a:path>
              </a:pathLst>
            </a:custGeom>
            <a:solidFill>
              <a:srgbClr val="3F4652"/>
            </a:solidFill>
          </p:spPr>
        </p:sp>
      </p:grpSp>
      <p:grpSp>
        <p:nvGrpSpPr>
          <p:cNvPr id="19" name="Group 19"/>
          <p:cNvGrpSpPr>
            <a:grpSpLocks noChangeAspect="1"/>
          </p:cNvGrpSpPr>
          <p:nvPr/>
        </p:nvGrpSpPr>
        <p:grpSpPr>
          <a:xfrm>
            <a:off x="12934355" y="2833390"/>
            <a:ext cx="723008" cy="723007"/>
            <a:chOff x="0" y="0"/>
            <a:chExt cx="964010" cy="964010"/>
          </a:xfrm>
        </p:grpSpPr>
        <p:sp>
          <p:nvSpPr>
            <p:cNvPr id="20" name="Freeform 20" descr="preencoded.png"/>
            <p:cNvSpPr/>
            <p:nvPr/>
          </p:nvSpPr>
          <p:spPr>
            <a:xfrm>
              <a:off x="0" y="0"/>
              <a:ext cx="964057" cy="964057"/>
            </a:xfrm>
            <a:custGeom>
              <a:avLst/>
              <a:gdLst/>
              <a:ahLst/>
              <a:cxnLst/>
              <a:rect l="l" t="t" r="r" b="b"/>
              <a:pathLst>
                <a:path w="964057" h="964057">
                  <a:moveTo>
                    <a:pt x="0" y="0"/>
                  </a:moveTo>
                  <a:lnTo>
                    <a:pt x="964057" y="0"/>
                  </a:lnTo>
                  <a:lnTo>
                    <a:pt x="964057" y="964057"/>
                  </a:lnTo>
                  <a:lnTo>
                    <a:pt x="0" y="964057"/>
                  </a:lnTo>
                  <a:lnTo>
                    <a:pt x="0" y="0"/>
                  </a:lnTo>
                  <a:close/>
                </a:path>
              </a:pathLst>
            </a:custGeom>
            <a:blipFill>
              <a:blip r:embed="rId7"/>
              <a:stretch>
                <a:fillRect r="4" b="4"/>
              </a:stretch>
            </a:blipFill>
          </p:spPr>
        </p:sp>
      </p:grpSp>
      <p:sp>
        <p:nvSpPr>
          <p:cNvPr id="21" name="Freeform 21" descr="preencoded.png"/>
          <p:cNvSpPr/>
          <p:nvPr/>
        </p:nvSpPr>
        <p:spPr>
          <a:xfrm>
            <a:off x="13133189" y="3032224"/>
            <a:ext cx="325339" cy="325339"/>
          </a:xfrm>
          <a:custGeom>
            <a:avLst/>
            <a:gdLst/>
            <a:ahLst/>
            <a:cxnLst/>
            <a:rect l="l" t="t" r="r" b="b"/>
            <a:pathLst>
              <a:path w="325339" h="325339">
                <a:moveTo>
                  <a:pt x="0" y="0"/>
                </a:moveTo>
                <a:lnTo>
                  <a:pt x="325339" y="0"/>
                </a:lnTo>
                <a:lnTo>
                  <a:pt x="325339" y="325338"/>
                </a:lnTo>
                <a:lnTo>
                  <a:pt x="0" y="3253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TextBox 22"/>
          <p:cNvSpPr txBox="1"/>
          <p:nvPr/>
        </p:nvSpPr>
        <p:spPr>
          <a:xfrm>
            <a:off x="12934355" y="3787825"/>
            <a:ext cx="3658195" cy="386060"/>
          </a:xfrm>
          <a:prstGeom prst="rect">
            <a:avLst/>
          </a:prstGeom>
        </p:spPr>
        <p:txBody>
          <a:bodyPr lIns="0" tIns="0" rIns="0" bIns="0" rtlCol="0" anchor="t">
            <a:spAutoFit/>
          </a:bodyPr>
          <a:lstStyle/>
          <a:p>
            <a:pPr algn="l">
              <a:lnSpc>
                <a:spcPts val="2937"/>
              </a:lnSpc>
            </a:pPr>
            <a:r>
              <a:rPr lang="en-US" sz="2312">
                <a:solidFill>
                  <a:srgbClr val="D6E5EF"/>
                </a:solidFill>
                <a:latin typeface="Roboto Slab"/>
                <a:ea typeface="Roboto Slab"/>
                <a:cs typeface="Roboto Slab"/>
                <a:sym typeface="Roboto Slab"/>
              </a:rPr>
              <a:t>Security and Surveillance</a:t>
            </a:r>
          </a:p>
        </p:txBody>
      </p:sp>
      <p:sp>
        <p:nvSpPr>
          <p:cNvPr id="23" name="TextBox 23"/>
          <p:cNvSpPr txBox="1"/>
          <p:nvPr/>
        </p:nvSpPr>
        <p:spPr>
          <a:xfrm>
            <a:off x="12934355" y="4232671"/>
            <a:ext cx="4120455" cy="1627584"/>
          </a:xfrm>
          <a:prstGeom prst="rect">
            <a:avLst/>
          </a:prstGeom>
        </p:spPr>
        <p:txBody>
          <a:bodyPr lIns="0" tIns="0" rIns="0" bIns="0" rtlCol="0" anchor="t">
            <a:spAutoFit/>
          </a:bodyPr>
          <a:lstStyle/>
          <a:p>
            <a:pPr algn="l">
              <a:lnSpc>
                <a:spcPts val="3000"/>
              </a:lnSpc>
            </a:pPr>
            <a:r>
              <a:rPr lang="en-US" sz="1874">
                <a:solidFill>
                  <a:srgbClr val="D6E5EF"/>
                </a:solidFill>
                <a:latin typeface="Roboto"/>
                <a:ea typeface="Roboto"/>
                <a:cs typeface="Roboto"/>
                <a:sym typeface="Roboto"/>
              </a:rPr>
              <a:t>Law enforcement uses facial recognition for suspect identification, border control, and real-time threat detection at high-security venues.</a:t>
            </a:r>
          </a:p>
        </p:txBody>
      </p:sp>
      <p:grpSp>
        <p:nvGrpSpPr>
          <p:cNvPr id="24" name="Group 24"/>
          <p:cNvGrpSpPr/>
          <p:nvPr/>
        </p:nvGrpSpPr>
        <p:grpSpPr>
          <a:xfrm>
            <a:off x="7850237" y="6727626"/>
            <a:ext cx="9445526" cy="2737842"/>
            <a:chOff x="0" y="0"/>
            <a:chExt cx="12594035" cy="3650457"/>
          </a:xfrm>
        </p:grpSpPr>
        <p:sp>
          <p:nvSpPr>
            <p:cNvPr id="25" name="Freeform 25"/>
            <p:cNvSpPr/>
            <p:nvPr/>
          </p:nvSpPr>
          <p:spPr>
            <a:xfrm>
              <a:off x="0" y="0"/>
              <a:ext cx="12593955" cy="3650361"/>
            </a:xfrm>
            <a:custGeom>
              <a:avLst/>
              <a:gdLst/>
              <a:ahLst/>
              <a:cxnLst/>
              <a:rect l="l" t="t" r="r" b="b"/>
              <a:pathLst>
                <a:path w="12593955" h="3650361">
                  <a:moveTo>
                    <a:pt x="0" y="48133"/>
                  </a:moveTo>
                  <a:cubicBezTo>
                    <a:pt x="0" y="21590"/>
                    <a:pt x="21590" y="0"/>
                    <a:pt x="48133" y="0"/>
                  </a:cubicBezTo>
                  <a:lnTo>
                    <a:pt x="12545822" y="0"/>
                  </a:lnTo>
                  <a:cubicBezTo>
                    <a:pt x="12572492" y="0"/>
                    <a:pt x="12593955" y="21590"/>
                    <a:pt x="12593955" y="48133"/>
                  </a:cubicBezTo>
                  <a:lnTo>
                    <a:pt x="12593955" y="3602228"/>
                  </a:lnTo>
                  <a:cubicBezTo>
                    <a:pt x="12593955" y="3628898"/>
                    <a:pt x="12572365" y="3650361"/>
                    <a:pt x="12545822" y="3650361"/>
                  </a:cubicBezTo>
                  <a:lnTo>
                    <a:pt x="48133" y="3650361"/>
                  </a:lnTo>
                  <a:cubicBezTo>
                    <a:pt x="21463" y="3650361"/>
                    <a:pt x="0" y="3628771"/>
                    <a:pt x="0" y="3602228"/>
                  </a:cubicBezTo>
                  <a:close/>
                </a:path>
              </a:pathLst>
            </a:custGeom>
            <a:solidFill>
              <a:srgbClr val="3F4652"/>
            </a:solidFill>
          </p:spPr>
        </p:sp>
      </p:grpSp>
      <p:grpSp>
        <p:nvGrpSpPr>
          <p:cNvPr id="26" name="Group 26"/>
          <p:cNvGrpSpPr>
            <a:grpSpLocks noChangeAspect="1"/>
          </p:cNvGrpSpPr>
          <p:nvPr/>
        </p:nvGrpSpPr>
        <p:grpSpPr>
          <a:xfrm>
            <a:off x="8091190" y="6968579"/>
            <a:ext cx="723008" cy="723007"/>
            <a:chOff x="0" y="0"/>
            <a:chExt cx="964010" cy="964010"/>
          </a:xfrm>
        </p:grpSpPr>
        <p:sp>
          <p:nvSpPr>
            <p:cNvPr id="27" name="Freeform 27" descr="preencoded.png"/>
            <p:cNvSpPr/>
            <p:nvPr/>
          </p:nvSpPr>
          <p:spPr>
            <a:xfrm>
              <a:off x="0" y="0"/>
              <a:ext cx="964057" cy="964057"/>
            </a:xfrm>
            <a:custGeom>
              <a:avLst/>
              <a:gdLst/>
              <a:ahLst/>
              <a:cxnLst/>
              <a:rect l="l" t="t" r="r" b="b"/>
              <a:pathLst>
                <a:path w="964057" h="964057">
                  <a:moveTo>
                    <a:pt x="0" y="0"/>
                  </a:moveTo>
                  <a:lnTo>
                    <a:pt x="964057" y="0"/>
                  </a:lnTo>
                  <a:lnTo>
                    <a:pt x="964057" y="964057"/>
                  </a:lnTo>
                  <a:lnTo>
                    <a:pt x="0" y="964057"/>
                  </a:lnTo>
                  <a:lnTo>
                    <a:pt x="0" y="0"/>
                  </a:lnTo>
                  <a:close/>
                </a:path>
              </a:pathLst>
            </a:custGeom>
            <a:blipFill>
              <a:blip r:embed="rId10"/>
              <a:stretch>
                <a:fillRect r="4" b="4"/>
              </a:stretch>
            </a:blipFill>
          </p:spPr>
        </p:sp>
      </p:grpSp>
      <p:sp>
        <p:nvSpPr>
          <p:cNvPr id="28" name="Freeform 28" descr="preencoded.png"/>
          <p:cNvSpPr/>
          <p:nvPr/>
        </p:nvSpPr>
        <p:spPr>
          <a:xfrm>
            <a:off x="8290024" y="7167414"/>
            <a:ext cx="325339" cy="325339"/>
          </a:xfrm>
          <a:custGeom>
            <a:avLst/>
            <a:gdLst/>
            <a:ahLst/>
            <a:cxnLst/>
            <a:rect l="l" t="t" r="r" b="b"/>
            <a:pathLst>
              <a:path w="325339" h="325339">
                <a:moveTo>
                  <a:pt x="0" y="0"/>
                </a:moveTo>
                <a:lnTo>
                  <a:pt x="325338" y="0"/>
                </a:lnTo>
                <a:lnTo>
                  <a:pt x="325338" y="325338"/>
                </a:lnTo>
                <a:lnTo>
                  <a:pt x="0" y="32533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TextBox 29"/>
          <p:cNvSpPr txBox="1"/>
          <p:nvPr/>
        </p:nvSpPr>
        <p:spPr>
          <a:xfrm>
            <a:off x="8091190" y="7923014"/>
            <a:ext cx="4035772" cy="386060"/>
          </a:xfrm>
          <a:prstGeom prst="rect">
            <a:avLst/>
          </a:prstGeom>
        </p:spPr>
        <p:txBody>
          <a:bodyPr lIns="0" tIns="0" rIns="0" bIns="0" rtlCol="0" anchor="t">
            <a:spAutoFit/>
          </a:bodyPr>
          <a:lstStyle/>
          <a:p>
            <a:pPr algn="l">
              <a:lnSpc>
                <a:spcPts val="2937"/>
              </a:lnSpc>
            </a:pPr>
            <a:r>
              <a:rPr lang="en-US" sz="2312">
                <a:solidFill>
                  <a:srgbClr val="D6E5EF"/>
                </a:solidFill>
                <a:latin typeface="Roboto Slab"/>
                <a:ea typeface="Roboto Slab"/>
                <a:cs typeface="Roboto Slab"/>
                <a:sym typeface="Roboto Slab"/>
              </a:rPr>
              <a:t>Customer Behavior Analysis</a:t>
            </a:r>
          </a:p>
        </p:txBody>
      </p:sp>
      <p:sp>
        <p:nvSpPr>
          <p:cNvPr id="30" name="TextBox 30"/>
          <p:cNvSpPr txBox="1"/>
          <p:nvPr/>
        </p:nvSpPr>
        <p:spPr>
          <a:xfrm>
            <a:off x="8091190" y="8367861"/>
            <a:ext cx="8963620" cy="856655"/>
          </a:xfrm>
          <a:prstGeom prst="rect">
            <a:avLst/>
          </a:prstGeom>
        </p:spPr>
        <p:txBody>
          <a:bodyPr lIns="0" tIns="0" rIns="0" bIns="0" rtlCol="0" anchor="t">
            <a:spAutoFit/>
          </a:bodyPr>
          <a:lstStyle/>
          <a:p>
            <a:pPr algn="l">
              <a:lnSpc>
                <a:spcPts val="3000"/>
              </a:lnSpc>
            </a:pPr>
            <a:r>
              <a:rPr lang="en-US" sz="1874">
                <a:solidFill>
                  <a:srgbClr val="D6E5EF"/>
                </a:solidFill>
                <a:latin typeface="Roboto"/>
                <a:ea typeface="Roboto"/>
                <a:cs typeface="Roboto"/>
                <a:sym typeface="Roboto"/>
              </a:rPr>
              <a:t>Retailers analyze shopper emotions and reactions to optimize store layouts, product placements, and marketing messages for enhanced sales.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9078"/>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992238" y="822424"/>
            <a:ext cx="8017074" cy="595015"/>
          </a:xfrm>
          <a:prstGeom prst="rect">
            <a:avLst/>
          </a:prstGeom>
        </p:spPr>
        <p:txBody>
          <a:bodyPr lIns="0" tIns="0" rIns="0" bIns="0" rtlCol="0" anchor="t">
            <a:spAutoFit/>
          </a:bodyPr>
          <a:lstStyle/>
          <a:p>
            <a:pPr algn="l">
              <a:lnSpc>
                <a:spcPts val="4499"/>
              </a:lnSpc>
            </a:pPr>
            <a:r>
              <a:rPr lang="en-US" sz="3625">
                <a:solidFill>
                  <a:srgbClr val="76B9FF"/>
                </a:solidFill>
                <a:latin typeface="Roboto Slab"/>
                <a:ea typeface="Roboto Slab"/>
                <a:cs typeface="Roboto Slab"/>
                <a:sym typeface="Roboto Slab"/>
              </a:rPr>
              <a:t>Introduction to Deepfake Technology</a:t>
            </a:r>
          </a:p>
        </p:txBody>
      </p:sp>
      <p:sp>
        <p:nvSpPr>
          <p:cNvPr id="7" name="TextBox 7"/>
          <p:cNvSpPr txBox="1"/>
          <p:nvPr/>
        </p:nvSpPr>
        <p:spPr>
          <a:xfrm>
            <a:off x="992237" y="1952499"/>
            <a:ext cx="16303526" cy="361355"/>
          </a:xfrm>
          <a:prstGeom prst="rect">
            <a:avLst/>
          </a:prstGeom>
        </p:spPr>
        <p:txBody>
          <a:bodyPr lIns="0" tIns="0" rIns="0" bIns="0" rtlCol="0" anchor="t">
            <a:spAutoFit/>
          </a:bodyPr>
          <a:lstStyle/>
          <a:p>
            <a:pPr algn="l">
              <a:lnSpc>
                <a:spcPts val="2312"/>
              </a:lnSpc>
            </a:pPr>
            <a:r>
              <a:rPr lang="en-US" sz="1437" dirty="0">
                <a:solidFill>
                  <a:srgbClr val="D6E5EF"/>
                </a:solidFill>
                <a:latin typeface="Roboto"/>
                <a:ea typeface="Roboto"/>
                <a:cs typeface="Roboto"/>
                <a:sym typeface="Roboto"/>
              </a:rPr>
              <a:t>Understanding synthetic media creation and its implications for authenticity in the digital age.</a:t>
            </a:r>
          </a:p>
        </p:txBody>
      </p:sp>
      <p:grpSp>
        <p:nvGrpSpPr>
          <p:cNvPr id="8" name="Group 8"/>
          <p:cNvGrpSpPr>
            <a:grpSpLocks noChangeAspect="1"/>
          </p:cNvGrpSpPr>
          <p:nvPr/>
        </p:nvGrpSpPr>
        <p:grpSpPr>
          <a:xfrm>
            <a:off x="992238" y="2495252"/>
            <a:ext cx="3519041" cy="6742956"/>
            <a:chOff x="0" y="0"/>
            <a:chExt cx="4692055" cy="8990608"/>
          </a:xfrm>
        </p:grpSpPr>
        <p:sp>
          <p:nvSpPr>
            <p:cNvPr id="9" name="Freeform 9" descr="preencoded.png"/>
            <p:cNvSpPr/>
            <p:nvPr/>
          </p:nvSpPr>
          <p:spPr>
            <a:xfrm>
              <a:off x="0" y="0"/>
              <a:ext cx="4692015" cy="8990584"/>
            </a:xfrm>
            <a:custGeom>
              <a:avLst/>
              <a:gdLst/>
              <a:ahLst/>
              <a:cxnLst/>
              <a:rect l="l" t="t" r="r" b="b"/>
              <a:pathLst>
                <a:path w="4692015" h="8990584">
                  <a:moveTo>
                    <a:pt x="0" y="0"/>
                  </a:moveTo>
                  <a:lnTo>
                    <a:pt x="4692015" y="0"/>
                  </a:lnTo>
                  <a:lnTo>
                    <a:pt x="4692015" y="8990584"/>
                  </a:lnTo>
                  <a:lnTo>
                    <a:pt x="0" y="8990584"/>
                  </a:lnTo>
                  <a:lnTo>
                    <a:pt x="0" y="0"/>
                  </a:lnTo>
                  <a:close/>
                </a:path>
              </a:pathLst>
            </a:custGeom>
            <a:blipFill>
              <a:blip r:embed="rId3"/>
              <a:stretch>
                <a:fillRect t="-66" b="-67"/>
              </a:stretch>
            </a:blipFill>
          </p:spPr>
        </p:sp>
      </p:grpSp>
      <p:sp>
        <p:nvSpPr>
          <p:cNvPr id="10" name="TextBox 10"/>
          <p:cNvSpPr txBox="1"/>
          <p:nvPr/>
        </p:nvSpPr>
        <p:spPr>
          <a:xfrm>
            <a:off x="6865292" y="2453134"/>
            <a:ext cx="2303710" cy="307033"/>
          </a:xfrm>
          <a:prstGeom prst="rect">
            <a:avLst/>
          </a:prstGeom>
        </p:spPr>
        <p:txBody>
          <a:bodyPr lIns="0" tIns="0" rIns="0" bIns="0" rtlCol="0" anchor="t">
            <a:spAutoFit/>
          </a:bodyPr>
          <a:lstStyle/>
          <a:p>
            <a:pPr algn="l">
              <a:lnSpc>
                <a:spcPts val="2249"/>
              </a:lnSpc>
            </a:pPr>
            <a:r>
              <a:rPr lang="en-US" sz="1812">
                <a:solidFill>
                  <a:srgbClr val="76B9FF"/>
                </a:solidFill>
                <a:latin typeface="Roboto Slab"/>
                <a:ea typeface="Roboto Slab"/>
                <a:cs typeface="Roboto Slab"/>
                <a:sym typeface="Roboto Slab"/>
              </a:rPr>
              <a:t>Definition</a:t>
            </a:r>
          </a:p>
        </p:txBody>
      </p:sp>
      <p:sp>
        <p:nvSpPr>
          <p:cNvPr id="11" name="TextBox 11"/>
          <p:cNvSpPr txBox="1"/>
          <p:nvPr/>
        </p:nvSpPr>
        <p:spPr>
          <a:xfrm>
            <a:off x="6865292" y="2877741"/>
            <a:ext cx="10439846" cy="656035"/>
          </a:xfrm>
          <a:prstGeom prst="rect">
            <a:avLst/>
          </a:prstGeom>
        </p:spPr>
        <p:txBody>
          <a:bodyPr lIns="0" tIns="0" rIns="0" bIns="0" rtlCol="0" anchor="t">
            <a:spAutoFit/>
          </a:bodyPr>
          <a:lstStyle/>
          <a:p>
            <a:pPr algn="l">
              <a:lnSpc>
                <a:spcPts val="2312"/>
              </a:lnSpc>
            </a:pPr>
            <a:r>
              <a:rPr lang="en-US" sz="1437">
                <a:solidFill>
                  <a:srgbClr val="D6E5EF"/>
                </a:solidFill>
                <a:latin typeface="Roboto"/>
                <a:ea typeface="Roboto"/>
                <a:cs typeface="Roboto"/>
                <a:sym typeface="Roboto"/>
              </a:rPr>
              <a:t>Deepfakes are synthetic images and videos created using AI techniques—primarily Generative Adversarial Networks (GANs)—that realistically portray individuals in fabricated scenarios.</a:t>
            </a:r>
          </a:p>
        </p:txBody>
      </p:sp>
      <p:grpSp>
        <p:nvGrpSpPr>
          <p:cNvPr id="12" name="Group 12"/>
          <p:cNvGrpSpPr/>
          <p:nvPr/>
        </p:nvGrpSpPr>
        <p:grpSpPr>
          <a:xfrm>
            <a:off x="6865292" y="3833155"/>
            <a:ext cx="10439846" cy="32445"/>
            <a:chOff x="0" y="0"/>
            <a:chExt cx="13919795" cy="43260"/>
          </a:xfrm>
        </p:grpSpPr>
        <p:sp>
          <p:nvSpPr>
            <p:cNvPr id="13" name="Freeform 13"/>
            <p:cNvSpPr/>
            <p:nvPr/>
          </p:nvSpPr>
          <p:spPr>
            <a:xfrm>
              <a:off x="0" y="0"/>
              <a:ext cx="13919836" cy="43307"/>
            </a:xfrm>
            <a:custGeom>
              <a:avLst/>
              <a:gdLst/>
              <a:ahLst/>
              <a:cxnLst/>
              <a:rect l="l" t="t" r="r" b="b"/>
              <a:pathLst>
                <a:path w="13919836" h="43307">
                  <a:moveTo>
                    <a:pt x="0" y="0"/>
                  </a:moveTo>
                  <a:lnTo>
                    <a:pt x="13919836" y="0"/>
                  </a:lnTo>
                  <a:lnTo>
                    <a:pt x="13919836" y="43307"/>
                  </a:lnTo>
                  <a:lnTo>
                    <a:pt x="0" y="43307"/>
                  </a:lnTo>
                  <a:close/>
                </a:path>
              </a:pathLst>
            </a:custGeom>
            <a:solidFill>
              <a:srgbClr val="D6E5EF">
                <a:alpha val="24706"/>
              </a:srgbClr>
            </a:solidFill>
          </p:spPr>
        </p:sp>
      </p:grpSp>
      <p:sp>
        <p:nvSpPr>
          <p:cNvPr id="14" name="TextBox 14"/>
          <p:cNvSpPr txBox="1"/>
          <p:nvPr/>
        </p:nvSpPr>
        <p:spPr>
          <a:xfrm>
            <a:off x="6865292" y="4005891"/>
            <a:ext cx="2507308" cy="268920"/>
          </a:xfrm>
          <a:prstGeom prst="rect">
            <a:avLst/>
          </a:prstGeom>
        </p:spPr>
        <p:txBody>
          <a:bodyPr wrap="square" lIns="0" tIns="0" rIns="0" bIns="0" rtlCol="0" anchor="t">
            <a:spAutoFit/>
          </a:bodyPr>
          <a:lstStyle/>
          <a:p>
            <a:pPr algn="l">
              <a:lnSpc>
                <a:spcPts val="2249"/>
              </a:lnSpc>
            </a:pPr>
            <a:r>
              <a:rPr lang="en-US" dirty="0">
                <a:solidFill>
                  <a:srgbClr val="76B9FF"/>
                </a:solidFill>
                <a:latin typeface="Roboto Slab"/>
                <a:ea typeface="Roboto Slab"/>
                <a:cs typeface="Roboto Slab"/>
                <a:sym typeface="Roboto Slab"/>
              </a:rPr>
              <a:t>Dual-Use Technology</a:t>
            </a:r>
          </a:p>
        </p:txBody>
      </p:sp>
      <p:sp>
        <p:nvSpPr>
          <p:cNvPr id="15" name="TextBox 15"/>
          <p:cNvSpPr txBox="1"/>
          <p:nvPr/>
        </p:nvSpPr>
        <p:spPr>
          <a:xfrm>
            <a:off x="6865292" y="4478387"/>
            <a:ext cx="10439846" cy="656035"/>
          </a:xfrm>
          <a:prstGeom prst="rect">
            <a:avLst/>
          </a:prstGeom>
        </p:spPr>
        <p:txBody>
          <a:bodyPr lIns="0" tIns="0" rIns="0" bIns="0" rtlCol="0" anchor="t">
            <a:spAutoFit/>
          </a:bodyPr>
          <a:lstStyle/>
          <a:p>
            <a:pPr algn="l">
              <a:lnSpc>
                <a:spcPts val="2312"/>
              </a:lnSpc>
            </a:pPr>
            <a:r>
              <a:rPr lang="en-US" sz="1437">
                <a:solidFill>
                  <a:srgbClr val="D6E5EF"/>
                </a:solidFill>
                <a:latin typeface="Roboto"/>
                <a:ea typeface="Roboto"/>
                <a:cs typeface="Roboto"/>
                <a:sym typeface="Roboto"/>
              </a:rPr>
              <a:t>Legitimate applications in entertainment, visual effects, and artistic expression contrast sharply with threats of political misinformation, fraud, and identity theft.</a:t>
            </a:r>
          </a:p>
        </p:txBody>
      </p:sp>
      <p:grpSp>
        <p:nvGrpSpPr>
          <p:cNvPr id="16" name="Group 16"/>
          <p:cNvGrpSpPr/>
          <p:nvPr/>
        </p:nvGrpSpPr>
        <p:grpSpPr>
          <a:xfrm>
            <a:off x="6865292" y="5433801"/>
            <a:ext cx="10439846" cy="32445"/>
            <a:chOff x="0" y="0"/>
            <a:chExt cx="13919795" cy="43260"/>
          </a:xfrm>
        </p:grpSpPr>
        <p:sp>
          <p:nvSpPr>
            <p:cNvPr id="17" name="Freeform 17"/>
            <p:cNvSpPr/>
            <p:nvPr/>
          </p:nvSpPr>
          <p:spPr>
            <a:xfrm>
              <a:off x="0" y="0"/>
              <a:ext cx="13919836" cy="43307"/>
            </a:xfrm>
            <a:custGeom>
              <a:avLst/>
              <a:gdLst/>
              <a:ahLst/>
              <a:cxnLst/>
              <a:rect l="l" t="t" r="r" b="b"/>
              <a:pathLst>
                <a:path w="13919836" h="43307">
                  <a:moveTo>
                    <a:pt x="0" y="0"/>
                  </a:moveTo>
                  <a:lnTo>
                    <a:pt x="13919836" y="0"/>
                  </a:lnTo>
                  <a:lnTo>
                    <a:pt x="13919836" y="43307"/>
                  </a:lnTo>
                  <a:lnTo>
                    <a:pt x="0" y="43307"/>
                  </a:lnTo>
                  <a:close/>
                </a:path>
              </a:pathLst>
            </a:custGeom>
            <a:solidFill>
              <a:srgbClr val="D6E5EF">
                <a:alpha val="24706"/>
              </a:srgbClr>
            </a:solidFill>
          </p:spPr>
        </p:sp>
      </p:grpSp>
      <p:sp>
        <p:nvSpPr>
          <p:cNvPr id="18" name="TextBox 18"/>
          <p:cNvSpPr txBox="1"/>
          <p:nvPr/>
        </p:nvSpPr>
        <p:spPr>
          <a:xfrm>
            <a:off x="6865292" y="5654427"/>
            <a:ext cx="2303710" cy="307032"/>
          </a:xfrm>
          <a:prstGeom prst="rect">
            <a:avLst/>
          </a:prstGeom>
        </p:spPr>
        <p:txBody>
          <a:bodyPr lIns="0" tIns="0" rIns="0" bIns="0" rtlCol="0" anchor="t">
            <a:spAutoFit/>
          </a:bodyPr>
          <a:lstStyle/>
          <a:p>
            <a:pPr algn="l">
              <a:lnSpc>
                <a:spcPts val="2249"/>
              </a:lnSpc>
            </a:pPr>
            <a:r>
              <a:rPr lang="en-US" sz="1812">
                <a:solidFill>
                  <a:srgbClr val="76B9FF"/>
                </a:solidFill>
                <a:latin typeface="Roboto Slab"/>
                <a:ea typeface="Roboto Slab"/>
                <a:cs typeface="Roboto Slab"/>
                <a:sym typeface="Roboto Slab"/>
              </a:rPr>
              <a:t>Accessibility Surge</a:t>
            </a:r>
          </a:p>
        </p:txBody>
      </p:sp>
      <p:sp>
        <p:nvSpPr>
          <p:cNvPr id="19" name="TextBox 19"/>
          <p:cNvSpPr txBox="1"/>
          <p:nvPr/>
        </p:nvSpPr>
        <p:spPr>
          <a:xfrm>
            <a:off x="6865292" y="6079034"/>
            <a:ext cx="10439846" cy="656035"/>
          </a:xfrm>
          <a:prstGeom prst="rect">
            <a:avLst/>
          </a:prstGeom>
        </p:spPr>
        <p:txBody>
          <a:bodyPr lIns="0" tIns="0" rIns="0" bIns="0" rtlCol="0" anchor="t">
            <a:spAutoFit/>
          </a:bodyPr>
          <a:lstStyle/>
          <a:p>
            <a:pPr algn="l">
              <a:lnSpc>
                <a:spcPts val="2312"/>
              </a:lnSpc>
            </a:pPr>
            <a:r>
              <a:rPr lang="en-US" sz="1437">
                <a:solidFill>
                  <a:srgbClr val="D6E5EF"/>
                </a:solidFill>
                <a:latin typeface="Roboto"/>
                <a:ea typeface="Roboto"/>
                <a:cs typeface="Roboto"/>
                <a:sym typeface="Roboto"/>
              </a:rPr>
              <a:t>Democratization of deepfake tools enables non-technical users to create convincing fake media, accelerating both beneficial and harmful applications at scale.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71B21"/>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02733"/>
            </a:solidFill>
          </p:spPr>
        </p:sp>
      </p:grpSp>
      <p:sp>
        <p:nvSpPr>
          <p:cNvPr id="6" name="TextBox 6"/>
          <p:cNvSpPr txBox="1"/>
          <p:nvPr/>
        </p:nvSpPr>
        <p:spPr>
          <a:xfrm>
            <a:off x="989559" y="758429"/>
            <a:ext cx="8349704" cy="725984"/>
          </a:xfrm>
          <a:prstGeom prst="rect">
            <a:avLst/>
          </a:prstGeom>
        </p:spPr>
        <p:txBody>
          <a:bodyPr lIns="0" tIns="0" rIns="0" bIns="0" rtlCol="0" anchor="t">
            <a:spAutoFit/>
          </a:bodyPr>
          <a:lstStyle/>
          <a:p>
            <a:pPr algn="l">
              <a:lnSpc>
                <a:spcPts val="5562"/>
              </a:lnSpc>
            </a:pPr>
            <a:r>
              <a:rPr lang="en-US" sz="4437">
                <a:solidFill>
                  <a:srgbClr val="76B9FF"/>
                </a:solidFill>
                <a:latin typeface="Roboto Slab"/>
                <a:ea typeface="Roboto Slab"/>
                <a:cs typeface="Roboto Slab"/>
                <a:sym typeface="Roboto Slab"/>
              </a:rPr>
              <a:t>Deepfake Detection Techniques</a:t>
            </a:r>
          </a:p>
        </p:txBody>
      </p:sp>
      <p:sp>
        <p:nvSpPr>
          <p:cNvPr id="7" name="TextBox 7"/>
          <p:cNvSpPr txBox="1"/>
          <p:nvPr/>
        </p:nvSpPr>
        <p:spPr>
          <a:xfrm>
            <a:off x="989559" y="1860500"/>
            <a:ext cx="16308884" cy="438150"/>
          </a:xfrm>
          <a:prstGeom prst="rect">
            <a:avLst/>
          </a:prstGeom>
        </p:spPr>
        <p:txBody>
          <a:bodyPr lIns="0" tIns="0" rIns="0" bIns="0" rtlCol="0" anchor="t">
            <a:spAutoFit/>
          </a:bodyPr>
          <a:lstStyle/>
          <a:p>
            <a:pPr algn="l">
              <a:lnSpc>
                <a:spcPts val="2812"/>
              </a:lnSpc>
            </a:pPr>
            <a:r>
              <a:rPr lang="en-US" sz="1750">
                <a:solidFill>
                  <a:srgbClr val="D6E5EF"/>
                </a:solidFill>
                <a:latin typeface="Roboto"/>
                <a:ea typeface="Roboto"/>
                <a:cs typeface="Roboto"/>
                <a:sym typeface="Roboto"/>
              </a:rPr>
              <a:t>Multi-layered approaches combining forensics, AI, and community intelligence.</a:t>
            </a:r>
          </a:p>
        </p:txBody>
      </p:sp>
      <p:sp>
        <p:nvSpPr>
          <p:cNvPr id="8" name="TextBox 8"/>
          <p:cNvSpPr txBox="1"/>
          <p:nvPr/>
        </p:nvSpPr>
        <p:spPr>
          <a:xfrm>
            <a:off x="989559" y="2731145"/>
            <a:ext cx="226070" cy="325410"/>
          </a:xfrm>
          <a:prstGeom prst="rect">
            <a:avLst/>
          </a:prstGeom>
        </p:spPr>
        <p:txBody>
          <a:bodyPr lIns="0" tIns="0" rIns="0" bIns="0" rtlCol="0" anchor="t">
            <a:spAutoFit/>
          </a:bodyPr>
          <a:lstStyle/>
          <a:p>
            <a:pPr algn="l">
              <a:lnSpc>
                <a:spcPts val="2812"/>
              </a:lnSpc>
            </a:pPr>
            <a:r>
              <a:rPr lang="en-US" sz="1750" dirty="0">
                <a:solidFill>
                  <a:srgbClr val="D6E5EF"/>
                </a:solidFill>
                <a:latin typeface="Roboto"/>
                <a:ea typeface="Roboto"/>
                <a:cs typeface="Roboto"/>
                <a:sym typeface="Roboto"/>
              </a:rPr>
              <a:t>1</a:t>
            </a:r>
          </a:p>
        </p:txBody>
      </p:sp>
      <p:grpSp>
        <p:nvGrpSpPr>
          <p:cNvPr id="9" name="Group 9"/>
          <p:cNvGrpSpPr>
            <a:grpSpLocks noChangeAspect="1"/>
          </p:cNvGrpSpPr>
          <p:nvPr/>
        </p:nvGrpSpPr>
        <p:grpSpPr>
          <a:xfrm>
            <a:off x="989559" y="3162895"/>
            <a:ext cx="8721478" cy="28575"/>
            <a:chOff x="0" y="0"/>
            <a:chExt cx="11628637" cy="38100"/>
          </a:xfrm>
        </p:grpSpPr>
        <p:sp>
          <p:nvSpPr>
            <p:cNvPr id="10" name="Freeform 10" descr="preencoded.png"/>
            <p:cNvSpPr/>
            <p:nvPr/>
          </p:nvSpPr>
          <p:spPr>
            <a:xfrm>
              <a:off x="0" y="0"/>
              <a:ext cx="11628628" cy="38100"/>
            </a:xfrm>
            <a:custGeom>
              <a:avLst/>
              <a:gdLst/>
              <a:ahLst/>
              <a:cxnLst/>
              <a:rect l="l" t="t" r="r" b="b"/>
              <a:pathLst>
                <a:path w="11628628" h="38100">
                  <a:moveTo>
                    <a:pt x="0" y="0"/>
                  </a:moveTo>
                  <a:lnTo>
                    <a:pt x="11628628" y="0"/>
                  </a:lnTo>
                  <a:lnTo>
                    <a:pt x="11628628" y="38100"/>
                  </a:lnTo>
                  <a:lnTo>
                    <a:pt x="0" y="38100"/>
                  </a:lnTo>
                  <a:lnTo>
                    <a:pt x="0" y="0"/>
                  </a:lnTo>
                  <a:close/>
                </a:path>
              </a:pathLst>
            </a:custGeom>
            <a:blipFill>
              <a:blip r:embed="rId3"/>
              <a:stretch>
                <a:fillRect l="-19" r="-19"/>
              </a:stretch>
            </a:blipFill>
          </p:spPr>
        </p:sp>
      </p:grpSp>
      <p:sp>
        <p:nvSpPr>
          <p:cNvPr id="11" name="TextBox 11"/>
          <p:cNvSpPr txBox="1"/>
          <p:nvPr/>
        </p:nvSpPr>
        <p:spPr>
          <a:xfrm>
            <a:off x="989559" y="3313956"/>
            <a:ext cx="2827436" cy="372516"/>
          </a:xfrm>
          <a:prstGeom prst="rect">
            <a:avLst/>
          </a:prstGeom>
        </p:spPr>
        <p:txBody>
          <a:bodyPr lIns="0" tIns="0" rIns="0" bIns="0" rtlCol="0" anchor="t">
            <a:spAutoFit/>
          </a:bodyPr>
          <a:lstStyle/>
          <a:p>
            <a:pPr algn="l">
              <a:lnSpc>
                <a:spcPts val="2750"/>
              </a:lnSpc>
            </a:pPr>
            <a:r>
              <a:rPr lang="en-US" sz="2187">
                <a:solidFill>
                  <a:srgbClr val="D6E5EF"/>
                </a:solidFill>
                <a:latin typeface="Roboto Slab"/>
                <a:ea typeface="Roboto Slab"/>
                <a:cs typeface="Roboto Slab"/>
                <a:sym typeface="Roboto Slab"/>
              </a:rPr>
              <a:t>Digital Forensics</a:t>
            </a:r>
          </a:p>
        </p:txBody>
      </p:sp>
      <p:sp>
        <p:nvSpPr>
          <p:cNvPr id="12" name="TextBox 12"/>
          <p:cNvSpPr txBox="1"/>
          <p:nvPr/>
        </p:nvSpPr>
        <p:spPr>
          <a:xfrm>
            <a:off x="989559" y="3836342"/>
            <a:ext cx="8721478" cy="800100"/>
          </a:xfrm>
          <a:prstGeom prst="rect">
            <a:avLst/>
          </a:prstGeom>
        </p:spPr>
        <p:txBody>
          <a:bodyPr lIns="0" tIns="0" rIns="0" bIns="0" rtlCol="0" anchor="t">
            <a:spAutoFit/>
          </a:bodyPr>
          <a:lstStyle/>
          <a:p>
            <a:pPr algn="l">
              <a:lnSpc>
                <a:spcPts val="2812"/>
              </a:lnSpc>
            </a:pPr>
            <a:r>
              <a:rPr lang="en-US" sz="1750">
                <a:solidFill>
                  <a:srgbClr val="D6E5EF"/>
                </a:solidFill>
                <a:latin typeface="Roboto"/>
                <a:ea typeface="Roboto"/>
                <a:cs typeface="Roboto"/>
                <a:sym typeface="Roboto"/>
              </a:rPr>
              <a:t>Traditional approaches analyze metadata, pixel-level inconsistencies, and image integrity markers to detect manipulations and authenticate media provenance.</a:t>
            </a:r>
          </a:p>
        </p:txBody>
      </p:sp>
      <p:sp>
        <p:nvSpPr>
          <p:cNvPr id="13" name="TextBox 13"/>
          <p:cNvSpPr txBox="1"/>
          <p:nvPr/>
        </p:nvSpPr>
        <p:spPr>
          <a:xfrm>
            <a:off x="989559" y="4955827"/>
            <a:ext cx="226070" cy="325410"/>
          </a:xfrm>
          <a:prstGeom prst="rect">
            <a:avLst/>
          </a:prstGeom>
        </p:spPr>
        <p:txBody>
          <a:bodyPr lIns="0" tIns="0" rIns="0" bIns="0" rtlCol="0" anchor="t">
            <a:spAutoFit/>
          </a:bodyPr>
          <a:lstStyle/>
          <a:p>
            <a:pPr algn="l">
              <a:lnSpc>
                <a:spcPts val="2812"/>
              </a:lnSpc>
            </a:pPr>
            <a:r>
              <a:rPr lang="en-US" sz="1750" dirty="0">
                <a:solidFill>
                  <a:srgbClr val="D6E5EF"/>
                </a:solidFill>
                <a:latin typeface="Roboto"/>
                <a:ea typeface="Roboto"/>
                <a:cs typeface="Roboto"/>
                <a:sym typeface="Roboto"/>
              </a:rPr>
              <a:t>2</a:t>
            </a:r>
          </a:p>
        </p:txBody>
      </p:sp>
      <p:grpSp>
        <p:nvGrpSpPr>
          <p:cNvPr id="14" name="Group 14"/>
          <p:cNvGrpSpPr>
            <a:grpSpLocks noChangeAspect="1"/>
          </p:cNvGrpSpPr>
          <p:nvPr/>
        </p:nvGrpSpPr>
        <p:grpSpPr>
          <a:xfrm>
            <a:off x="989559" y="5364956"/>
            <a:ext cx="8721478" cy="28575"/>
            <a:chOff x="0" y="0"/>
            <a:chExt cx="11628637" cy="38100"/>
          </a:xfrm>
        </p:grpSpPr>
        <p:sp>
          <p:nvSpPr>
            <p:cNvPr id="15" name="Freeform 15" descr="preencoded.png"/>
            <p:cNvSpPr/>
            <p:nvPr/>
          </p:nvSpPr>
          <p:spPr>
            <a:xfrm>
              <a:off x="0" y="0"/>
              <a:ext cx="11628628" cy="38100"/>
            </a:xfrm>
            <a:custGeom>
              <a:avLst/>
              <a:gdLst/>
              <a:ahLst/>
              <a:cxnLst/>
              <a:rect l="l" t="t" r="r" b="b"/>
              <a:pathLst>
                <a:path w="11628628" h="38100">
                  <a:moveTo>
                    <a:pt x="0" y="0"/>
                  </a:moveTo>
                  <a:lnTo>
                    <a:pt x="11628628" y="0"/>
                  </a:lnTo>
                  <a:lnTo>
                    <a:pt x="11628628" y="38100"/>
                  </a:lnTo>
                  <a:lnTo>
                    <a:pt x="0" y="38100"/>
                  </a:lnTo>
                  <a:lnTo>
                    <a:pt x="0" y="0"/>
                  </a:lnTo>
                  <a:close/>
                </a:path>
              </a:pathLst>
            </a:custGeom>
            <a:blipFill>
              <a:blip r:embed="rId3"/>
              <a:stretch>
                <a:fillRect l="-19" r="-19"/>
              </a:stretch>
            </a:blipFill>
          </p:spPr>
        </p:sp>
      </p:grpSp>
      <p:sp>
        <p:nvSpPr>
          <p:cNvPr id="16" name="TextBox 16"/>
          <p:cNvSpPr txBox="1"/>
          <p:nvPr/>
        </p:nvSpPr>
        <p:spPr>
          <a:xfrm>
            <a:off x="989559" y="5538639"/>
            <a:ext cx="2827436" cy="372516"/>
          </a:xfrm>
          <a:prstGeom prst="rect">
            <a:avLst/>
          </a:prstGeom>
        </p:spPr>
        <p:txBody>
          <a:bodyPr lIns="0" tIns="0" rIns="0" bIns="0" rtlCol="0" anchor="t">
            <a:spAutoFit/>
          </a:bodyPr>
          <a:lstStyle/>
          <a:p>
            <a:pPr algn="l">
              <a:lnSpc>
                <a:spcPts val="2750"/>
              </a:lnSpc>
            </a:pPr>
            <a:r>
              <a:rPr lang="en-US" sz="2187" dirty="0">
                <a:solidFill>
                  <a:srgbClr val="D6E5EF"/>
                </a:solidFill>
                <a:latin typeface="Roboto Slab"/>
                <a:ea typeface="Roboto Slab"/>
                <a:cs typeface="Roboto Slab"/>
                <a:sym typeface="Roboto Slab"/>
              </a:rPr>
              <a:t>AI-Based Detection</a:t>
            </a:r>
          </a:p>
        </p:txBody>
      </p:sp>
      <p:sp>
        <p:nvSpPr>
          <p:cNvPr id="17" name="TextBox 17"/>
          <p:cNvSpPr txBox="1"/>
          <p:nvPr/>
        </p:nvSpPr>
        <p:spPr>
          <a:xfrm>
            <a:off x="989559" y="6061025"/>
            <a:ext cx="8721478" cy="800100"/>
          </a:xfrm>
          <a:prstGeom prst="rect">
            <a:avLst/>
          </a:prstGeom>
        </p:spPr>
        <p:txBody>
          <a:bodyPr lIns="0" tIns="0" rIns="0" bIns="0" rtlCol="0" anchor="t">
            <a:spAutoFit/>
          </a:bodyPr>
          <a:lstStyle/>
          <a:p>
            <a:pPr algn="l">
              <a:lnSpc>
                <a:spcPts val="2812"/>
              </a:lnSpc>
            </a:pPr>
            <a:r>
              <a:rPr lang="en-US" sz="1750">
                <a:solidFill>
                  <a:srgbClr val="D6E5EF"/>
                </a:solidFill>
                <a:latin typeface="Roboto"/>
                <a:ea typeface="Roboto"/>
                <a:cs typeface="Roboto"/>
                <a:sym typeface="Roboto"/>
              </a:rPr>
              <a:t>Advanced deep learning systems identify subtle artifacts—lip-sync mismatches, unnatural eye movements, lighting inconsistencies—that human observers miss.</a:t>
            </a:r>
          </a:p>
        </p:txBody>
      </p:sp>
      <p:sp>
        <p:nvSpPr>
          <p:cNvPr id="18" name="TextBox 18"/>
          <p:cNvSpPr txBox="1"/>
          <p:nvPr/>
        </p:nvSpPr>
        <p:spPr>
          <a:xfrm>
            <a:off x="989559" y="7180510"/>
            <a:ext cx="226070" cy="325410"/>
          </a:xfrm>
          <a:prstGeom prst="rect">
            <a:avLst/>
          </a:prstGeom>
        </p:spPr>
        <p:txBody>
          <a:bodyPr lIns="0" tIns="0" rIns="0" bIns="0" rtlCol="0" anchor="t">
            <a:spAutoFit/>
          </a:bodyPr>
          <a:lstStyle/>
          <a:p>
            <a:pPr algn="l">
              <a:lnSpc>
                <a:spcPts val="2812"/>
              </a:lnSpc>
            </a:pPr>
            <a:r>
              <a:rPr lang="en-US" sz="1750" dirty="0">
                <a:solidFill>
                  <a:srgbClr val="D6E5EF"/>
                </a:solidFill>
                <a:latin typeface="Roboto"/>
                <a:ea typeface="Roboto"/>
                <a:cs typeface="Roboto"/>
                <a:sym typeface="Roboto"/>
              </a:rPr>
              <a:t>3</a:t>
            </a:r>
          </a:p>
        </p:txBody>
      </p:sp>
      <p:grpSp>
        <p:nvGrpSpPr>
          <p:cNvPr id="19" name="Group 19"/>
          <p:cNvGrpSpPr>
            <a:grpSpLocks noChangeAspect="1"/>
          </p:cNvGrpSpPr>
          <p:nvPr/>
        </p:nvGrpSpPr>
        <p:grpSpPr>
          <a:xfrm>
            <a:off x="989559" y="7567017"/>
            <a:ext cx="8721478" cy="28575"/>
            <a:chOff x="0" y="0"/>
            <a:chExt cx="11628637" cy="38100"/>
          </a:xfrm>
        </p:grpSpPr>
        <p:sp>
          <p:nvSpPr>
            <p:cNvPr id="20" name="Freeform 20" descr="preencoded.png"/>
            <p:cNvSpPr/>
            <p:nvPr/>
          </p:nvSpPr>
          <p:spPr>
            <a:xfrm>
              <a:off x="0" y="0"/>
              <a:ext cx="11628628" cy="38100"/>
            </a:xfrm>
            <a:custGeom>
              <a:avLst/>
              <a:gdLst/>
              <a:ahLst/>
              <a:cxnLst/>
              <a:rect l="l" t="t" r="r" b="b"/>
              <a:pathLst>
                <a:path w="11628628" h="38100">
                  <a:moveTo>
                    <a:pt x="0" y="0"/>
                  </a:moveTo>
                  <a:lnTo>
                    <a:pt x="11628628" y="0"/>
                  </a:lnTo>
                  <a:lnTo>
                    <a:pt x="11628628" y="38100"/>
                  </a:lnTo>
                  <a:lnTo>
                    <a:pt x="0" y="38100"/>
                  </a:lnTo>
                  <a:lnTo>
                    <a:pt x="0" y="0"/>
                  </a:lnTo>
                  <a:close/>
                </a:path>
              </a:pathLst>
            </a:custGeom>
            <a:blipFill>
              <a:blip r:embed="rId3"/>
              <a:stretch>
                <a:fillRect l="-19" r="-19"/>
              </a:stretch>
            </a:blipFill>
          </p:spPr>
        </p:sp>
      </p:grpSp>
      <p:sp>
        <p:nvSpPr>
          <p:cNvPr id="21" name="TextBox 21"/>
          <p:cNvSpPr txBox="1"/>
          <p:nvPr/>
        </p:nvSpPr>
        <p:spPr>
          <a:xfrm>
            <a:off x="989559" y="7763321"/>
            <a:ext cx="2827436" cy="372516"/>
          </a:xfrm>
          <a:prstGeom prst="rect">
            <a:avLst/>
          </a:prstGeom>
        </p:spPr>
        <p:txBody>
          <a:bodyPr lIns="0" tIns="0" rIns="0" bIns="0" rtlCol="0" anchor="t">
            <a:spAutoFit/>
          </a:bodyPr>
          <a:lstStyle/>
          <a:p>
            <a:pPr algn="l">
              <a:lnSpc>
                <a:spcPts val="2750"/>
              </a:lnSpc>
            </a:pPr>
            <a:r>
              <a:rPr lang="en-US" sz="2187">
                <a:solidFill>
                  <a:srgbClr val="D6E5EF"/>
                </a:solidFill>
                <a:latin typeface="Roboto Slab"/>
                <a:ea typeface="Roboto Slab"/>
                <a:cs typeface="Roboto Slab"/>
                <a:sym typeface="Roboto Slab"/>
              </a:rPr>
              <a:t>Community Efforts</a:t>
            </a:r>
          </a:p>
        </p:txBody>
      </p:sp>
      <p:sp>
        <p:nvSpPr>
          <p:cNvPr id="22" name="TextBox 22"/>
          <p:cNvSpPr txBox="1"/>
          <p:nvPr/>
        </p:nvSpPr>
        <p:spPr>
          <a:xfrm>
            <a:off x="989559" y="8285709"/>
            <a:ext cx="8721478" cy="800100"/>
          </a:xfrm>
          <a:prstGeom prst="rect">
            <a:avLst/>
          </a:prstGeom>
        </p:spPr>
        <p:txBody>
          <a:bodyPr lIns="0" tIns="0" rIns="0" bIns="0" rtlCol="0" anchor="t">
            <a:spAutoFit/>
          </a:bodyPr>
          <a:lstStyle/>
          <a:p>
            <a:pPr algn="l">
              <a:lnSpc>
                <a:spcPts val="2812"/>
              </a:lnSpc>
            </a:pPr>
            <a:r>
              <a:rPr lang="en-US" sz="1750">
                <a:solidFill>
                  <a:srgbClr val="D6E5EF"/>
                </a:solidFill>
                <a:latin typeface="Roboto"/>
                <a:ea typeface="Roboto"/>
                <a:cs typeface="Roboto"/>
                <a:sym typeface="Roboto"/>
              </a:rPr>
              <a:t>Crowdsourced databases, public awareness campaigns, and collaborative initiatives build collective resilience against deepfake misinformation.</a:t>
            </a:r>
          </a:p>
        </p:txBody>
      </p:sp>
      <p:grpSp>
        <p:nvGrpSpPr>
          <p:cNvPr id="23" name="Group 23"/>
          <p:cNvGrpSpPr>
            <a:grpSpLocks noChangeAspect="1"/>
          </p:cNvGrpSpPr>
          <p:nvPr/>
        </p:nvGrpSpPr>
        <p:grpSpPr>
          <a:xfrm>
            <a:off x="10272415" y="2874912"/>
            <a:ext cx="5606951" cy="5606951"/>
            <a:chOff x="0" y="0"/>
            <a:chExt cx="7475935" cy="7475935"/>
          </a:xfrm>
        </p:grpSpPr>
        <p:sp>
          <p:nvSpPr>
            <p:cNvPr id="24" name="Freeform 24" descr="preencoded.png"/>
            <p:cNvSpPr/>
            <p:nvPr/>
          </p:nvSpPr>
          <p:spPr>
            <a:xfrm>
              <a:off x="0" y="0"/>
              <a:ext cx="7475982" cy="7475982"/>
            </a:xfrm>
            <a:custGeom>
              <a:avLst/>
              <a:gdLst/>
              <a:ahLst/>
              <a:cxnLst/>
              <a:rect l="l" t="t" r="r" b="b"/>
              <a:pathLst>
                <a:path w="7475982" h="7475982">
                  <a:moveTo>
                    <a:pt x="0" y="0"/>
                  </a:moveTo>
                  <a:lnTo>
                    <a:pt x="7475982" y="0"/>
                  </a:lnTo>
                  <a:lnTo>
                    <a:pt x="7475982" y="7475982"/>
                  </a:lnTo>
                  <a:lnTo>
                    <a:pt x="0" y="7475982"/>
                  </a:lnTo>
                  <a:lnTo>
                    <a:pt x="0" y="0"/>
                  </a:lnTo>
                  <a:close/>
                </a:path>
              </a:pathLst>
            </a:custGeom>
            <a:blipFill>
              <a:blip r:embed="rId4"/>
              <a:stretch>
                <a:fillRect/>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1581</Words>
  <Application>Microsoft Office PowerPoint</Application>
  <PresentationFormat>Custom</PresentationFormat>
  <Paragraphs>172</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Roboto Slab</vt:lpstr>
      <vt:lpstr>Roboto</vt:lpstr>
      <vt:lpstr>Roboto Bold</vt:lpstr>
      <vt:lpstr>Roboto Slab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final_Face-Recognition-and-Deepfake-Detection .pptx</dc:title>
  <dc:creator>Harsha Vardhan</dc:creator>
  <cp:lastModifiedBy>Harsha Vardhan</cp:lastModifiedBy>
  <cp:revision>2</cp:revision>
  <dcterms:created xsi:type="dcterms:W3CDTF">2006-08-16T00:00:00Z</dcterms:created>
  <dcterms:modified xsi:type="dcterms:W3CDTF">2025-10-17T22:06:05Z</dcterms:modified>
  <dc:identifier>DAG2FX3G6Wo</dc:identifier>
</cp:coreProperties>
</file>